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7" r:id="rId11"/>
    <p:sldId id="276" r:id="rId12"/>
    <p:sldId id="266" r:id="rId13"/>
    <p:sldId id="275" r:id="rId14"/>
    <p:sldId id="280" r:id="rId15"/>
    <p:sldId id="268" r:id="rId16"/>
    <p:sldId id="277" r:id="rId17"/>
    <p:sldId id="269" r:id="rId18"/>
    <p:sldId id="270" r:id="rId19"/>
    <p:sldId id="274" r:id="rId20"/>
    <p:sldId id="271" r:id="rId21"/>
    <p:sldId id="272" r:id="rId22"/>
    <p:sldId id="273" r:id="rId23"/>
    <p:sldId id="278"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01" autoAdjust="0"/>
  </p:normalViewPr>
  <p:slideViewPr>
    <p:cSldViewPr snapToGrid="0" showGuides="1">
      <p:cViewPr varScale="1">
        <p:scale>
          <a:sx n="79" d="100"/>
          <a:sy n="79" d="100"/>
        </p:scale>
        <p:origin x="1570" y="82"/>
      </p:cViewPr>
      <p:guideLst>
        <p:guide orient="horz" pos="2160"/>
        <p:guide pos="28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697998687664041E-2"/>
          <c:y val="8.5567583506564238E-2"/>
          <c:w val="0.91296866797900267"/>
          <c:h val="0.71816276023137859"/>
        </c:manualLayout>
      </c:layout>
      <c:barChart>
        <c:barDir val="col"/>
        <c:grouping val="stacked"/>
        <c:varyColors val="0"/>
        <c:ser>
          <c:idx val="0"/>
          <c:order val="0"/>
          <c:tx>
            <c:strRef>
              <c:f>Sheet1!$B$1</c:f>
              <c:strCache>
                <c:ptCount val="1"/>
                <c:pt idx="0">
                  <c:v>Series 1</c:v>
                </c:pt>
              </c:strCache>
            </c:strRef>
          </c:tx>
          <c:spPr>
            <a:gradFill rotWithShape="1">
              <a:gsLst>
                <a:gs pos="0">
                  <a:schemeClr val="accent2">
                    <a:tint val="98000"/>
                    <a:hueMod val="94000"/>
                    <a:satMod val="130000"/>
                    <a:lumMod val="138000"/>
                  </a:schemeClr>
                </a:gs>
                <a:gs pos="100000">
                  <a:schemeClr val="accent2">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lightRig rig="threePt" dir="t"/>
            </a:scene3d>
            <a:sp3d prstMaterial="plastic">
              <a:bevelT w="25400" h="25400"/>
            </a:sp3d>
          </c:spPr>
          <c:invertIfNegative val="0"/>
          <c:cat>
            <c:strRef>
              <c:f>Sheet1!$A$2:$A$9</c:f>
              <c:strCache>
                <c:ptCount val="8"/>
                <c:pt idx="0">
                  <c:v>Action</c:v>
                </c:pt>
                <c:pt idx="1">
                  <c:v>Adventure</c:v>
                </c:pt>
                <c:pt idx="2">
                  <c:v>Shooter</c:v>
                </c:pt>
                <c:pt idx="3">
                  <c:v>R.P.G</c:v>
                </c:pt>
                <c:pt idx="4">
                  <c:v>Sports</c:v>
                </c:pt>
                <c:pt idx="5">
                  <c:v>Simulation</c:v>
                </c:pt>
                <c:pt idx="6">
                  <c:v>Strategy</c:v>
                </c:pt>
                <c:pt idx="7">
                  <c:v>Idle </c:v>
                </c:pt>
              </c:strCache>
            </c:strRef>
          </c:cat>
          <c:val>
            <c:numRef>
              <c:f>Sheet1!$B$2:$B$9</c:f>
              <c:numCache>
                <c:formatCode>General</c:formatCode>
                <c:ptCount val="8"/>
                <c:pt idx="0">
                  <c:v>8.9</c:v>
                </c:pt>
                <c:pt idx="1">
                  <c:v>7.1</c:v>
                </c:pt>
                <c:pt idx="2">
                  <c:v>6.3</c:v>
                </c:pt>
                <c:pt idx="3">
                  <c:v>5.9</c:v>
                </c:pt>
                <c:pt idx="4">
                  <c:v>7.4</c:v>
                </c:pt>
                <c:pt idx="5">
                  <c:v>4.3</c:v>
                </c:pt>
                <c:pt idx="6">
                  <c:v>5.5</c:v>
                </c:pt>
                <c:pt idx="7">
                  <c:v>2.2999999999999998</c:v>
                </c:pt>
              </c:numCache>
            </c:numRef>
          </c:val>
          <c:extLst>
            <c:ext xmlns:c16="http://schemas.microsoft.com/office/drawing/2014/chart" uri="{C3380CC4-5D6E-409C-BE32-E72D297353CC}">
              <c16:uniqueId val="{00000000-C2A3-4FF3-B65D-D784EC0CAC66}"/>
            </c:ext>
          </c:extLst>
        </c:ser>
        <c:dLbls>
          <c:showLegendKey val="0"/>
          <c:showVal val="0"/>
          <c:showCatName val="0"/>
          <c:showSerName val="0"/>
          <c:showPercent val="0"/>
          <c:showBubbleSize val="0"/>
        </c:dLbls>
        <c:gapWidth val="150"/>
        <c:overlap val="100"/>
        <c:axId val="120283136"/>
        <c:axId val="120284672"/>
      </c:barChart>
      <c:catAx>
        <c:axId val="1202831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284672"/>
        <c:crosses val="autoZero"/>
        <c:auto val="1"/>
        <c:lblAlgn val="ctr"/>
        <c:lblOffset val="100"/>
        <c:noMultiLvlLbl val="0"/>
      </c:catAx>
      <c:valAx>
        <c:axId val="12028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283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A2B87-F627-4440-A254-E87765934823}" type="datetimeFigureOut">
              <a:rPr lang="en-US" smtClean="0"/>
              <a:pPr/>
              <a:t>09-Dec-16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B14CD-891E-4E12-87D2-2378F9819A17}" type="slidenum">
              <a:rPr lang="en-US" smtClean="0"/>
              <a:pPr/>
              <a:t>‹#›</a:t>
            </a:fld>
            <a:endParaRPr lang="en-US" dirty="0"/>
          </a:p>
        </p:txBody>
      </p:sp>
    </p:spTree>
    <p:extLst>
      <p:ext uri="{BB962C8B-B14F-4D97-AF65-F5344CB8AC3E}">
        <p14:creationId xmlns:p14="http://schemas.microsoft.com/office/powerpoint/2010/main" val="2142574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7B14CD-891E-4E12-87D2-2378F9819A17}" type="slidenum">
              <a:rPr lang="en-US" smtClean="0"/>
              <a:pPr/>
              <a:t>1</a:t>
            </a:fld>
            <a:endParaRPr lang="en-US" dirty="0"/>
          </a:p>
        </p:txBody>
      </p:sp>
    </p:spTree>
    <p:extLst>
      <p:ext uri="{BB962C8B-B14F-4D97-AF65-F5344CB8AC3E}">
        <p14:creationId xmlns:p14="http://schemas.microsoft.com/office/powerpoint/2010/main" val="537143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2482293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822002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261287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198268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3039521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253992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33930378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24077292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3017165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23862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2273805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3517021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4711780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1091658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33009977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22394450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172277-9EDE-4B40-8A55-C2BC9470BBDC}" type="datetimeFigureOut">
              <a:rPr lang="en-US" smtClean="0"/>
              <a:pPr/>
              <a:t>09-Dec-16</a:t>
            </a:fld>
            <a:endParaRPr lang="en-US" dirty="0"/>
          </a:p>
        </p:txBody>
      </p:sp>
      <p:sp>
        <p:nvSpPr>
          <p:cNvPr id="6" name="Footer Placeholder 5"/>
          <p:cNvSpPr>
            <a:spLocks noGrp="1"/>
          </p:cNvSpPr>
          <p:nvPr>
            <p:ph type="ftr" sz="quarter" idx="11"/>
          </p:nvPr>
        </p:nvSpPr>
        <p:spPr>
          <a:xfrm>
            <a:off x="533400" y="6172200"/>
            <a:ext cx="5811724" cy="365125"/>
          </a:xfrm>
        </p:spPr>
        <p:txBody>
          <a:bodyPr/>
          <a:lstStyle/>
          <a:p>
            <a:endParaRPr lang="en-US" dirty="0"/>
          </a:p>
        </p:txBody>
      </p:sp>
      <p:sp>
        <p:nvSpPr>
          <p:cNvPr id="7" name="Slide Number Placeholder 6"/>
          <p:cNvSpPr>
            <a:spLocks noGrp="1"/>
          </p:cNvSpPr>
          <p:nvPr>
            <p:ph type="sldNum" sz="quarter" idx="12"/>
          </p:nvPr>
        </p:nvSpPr>
        <p:spPr/>
        <p:txBody>
          <a:body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23786577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6000">
              <a:schemeClr val="bg2">
                <a:tint val="97000"/>
                <a:hueMod val="92000"/>
                <a:satMod val="169000"/>
                <a:lumMod val="164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E172277-9EDE-4B40-8A55-C2BC9470BBDC}" type="datetimeFigureOut">
              <a:rPr lang="en-US" smtClean="0"/>
              <a:pPr/>
              <a:t>09-Dec-16</a:t>
            </a:fld>
            <a:endParaRPr lang="en-US" dirty="0"/>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ACE0290B-EAB4-4BB1-B475-B584D044B4A0}" type="slidenum">
              <a:rPr lang="en-US" smtClean="0"/>
              <a:pPr/>
              <a:t>‹#›</a:t>
            </a:fld>
            <a:endParaRPr lang="en-US" dirty="0"/>
          </a:p>
        </p:txBody>
      </p:sp>
    </p:spTree>
    <p:extLst>
      <p:ext uri="{BB962C8B-B14F-4D97-AF65-F5344CB8AC3E}">
        <p14:creationId xmlns:p14="http://schemas.microsoft.com/office/powerpoint/2010/main" val="408890500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0426" y="195114"/>
            <a:ext cx="6733704" cy="1642914"/>
          </a:xfrm>
        </p:spPr>
        <p:txBody>
          <a:bodyPr>
            <a:normAutofit fontScale="92500"/>
          </a:bodyPr>
          <a:lstStyle/>
          <a:p>
            <a:pPr marL="0" indent="0">
              <a:buNone/>
            </a:pPr>
            <a:r>
              <a:rPr lang="en-US" sz="9600" dirty="0">
                <a:solidFill>
                  <a:srgbClr val="002060"/>
                </a:solidFill>
                <a:latin typeface="Bodoni MT Black" panose="02070A03080606020203" pitchFamily="18" charset="0"/>
              </a:rPr>
              <a:t>   Welcome</a:t>
            </a:r>
            <a:endParaRPr lang="en-US" sz="9600" dirty="0">
              <a:solidFill>
                <a:srgbClr val="002060"/>
              </a:solidFill>
            </a:endParaRPr>
          </a:p>
        </p:txBody>
      </p:sp>
      <p:pic>
        <p:nvPicPr>
          <p:cNvPr id="8"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12552"/>
          <a:stretch/>
        </p:blipFill>
        <p:spPr>
          <a:xfrm>
            <a:off x="2083836" y="2110998"/>
            <a:ext cx="5181600" cy="4355115"/>
          </a:xfrm>
        </p:spPr>
      </p:pic>
    </p:spTree>
    <p:extLst>
      <p:ext uri="{BB962C8B-B14F-4D97-AF65-F5344CB8AC3E}">
        <p14:creationId xmlns:p14="http://schemas.microsoft.com/office/powerpoint/2010/main" val="36878553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01" y="96611"/>
            <a:ext cx="2511101" cy="33313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068" y="222151"/>
            <a:ext cx="5851649" cy="32058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591" y="3429000"/>
            <a:ext cx="2588474" cy="313242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604" y="3598116"/>
            <a:ext cx="3752073" cy="294760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1" y="3535133"/>
            <a:ext cx="2310889" cy="3073565"/>
          </a:xfrm>
          <a:prstGeom prst="rect">
            <a:avLst/>
          </a:prstGeom>
        </p:spPr>
      </p:pic>
    </p:spTree>
    <p:extLst>
      <p:ext uri="{BB962C8B-B14F-4D97-AF65-F5344CB8AC3E}">
        <p14:creationId xmlns:p14="http://schemas.microsoft.com/office/powerpoint/2010/main" val="7375278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4" y="106136"/>
            <a:ext cx="4309965" cy="20772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078" y="106136"/>
            <a:ext cx="3866061" cy="216120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26" y="2369587"/>
            <a:ext cx="4035878" cy="17918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4140" y="2465419"/>
            <a:ext cx="4087974" cy="16960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34" y="4343010"/>
            <a:ext cx="4332790" cy="222574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2078" y="4233208"/>
            <a:ext cx="4311909" cy="2445344"/>
          </a:xfrm>
          <a:prstGeom prst="rect">
            <a:avLst/>
          </a:prstGeom>
        </p:spPr>
      </p:pic>
    </p:spTree>
    <p:extLst>
      <p:ext uri="{BB962C8B-B14F-4D97-AF65-F5344CB8AC3E}">
        <p14:creationId xmlns:p14="http://schemas.microsoft.com/office/powerpoint/2010/main" val="492383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3"/>
          </p:nvPr>
        </p:nvSpPr>
        <p:spPr>
          <a:xfrm>
            <a:off x="485969" y="430764"/>
            <a:ext cx="8172061" cy="2209800"/>
          </a:xfrm>
        </p:spPr>
        <p:txBody>
          <a:bodyPr>
            <a:normAutofit/>
          </a:bodyPr>
          <a:lstStyle/>
          <a:p>
            <a:pPr marL="0" indent="0">
              <a:buNone/>
            </a:pPr>
            <a:r>
              <a:rPr lang="en-US" sz="2400" b="1" dirty="0">
                <a:solidFill>
                  <a:schemeClr val="bg1"/>
                </a:solidFill>
              </a:rPr>
              <a:t>Role playing </a:t>
            </a:r>
            <a:endParaRPr lang="en-US" sz="2400" dirty="0">
              <a:solidFill>
                <a:schemeClr val="bg1"/>
              </a:solidFill>
            </a:endParaRPr>
          </a:p>
          <a:p>
            <a:pPr marL="0" indent="0">
              <a:buFont typeface="Wingdings" pitchFamily="2" charset="2"/>
              <a:buChar char="Ø"/>
            </a:pPr>
            <a:r>
              <a:rPr lang="en-US" sz="1800" dirty="0">
                <a:solidFill>
                  <a:schemeClr val="bg1"/>
                </a:solidFill>
              </a:rPr>
              <a:t>Role playing video games draw their game play from traditional role playing games like dungeons &amp; dragons.</a:t>
            </a:r>
          </a:p>
          <a:p>
            <a:pPr marL="0" indent="0">
              <a:buFont typeface="Wingdings" pitchFamily="2" charset="2"/>
              <a:buChar char="Ø"/>
            </a:pPr>
            <a:r>
              <a:rPr lang="en-US" sz="1800" dirty="0">
                <a:solidFill>
                  <a:schemeClr val="bg1"/>
                </a:solidFill>
              </a:rPr>
              <a:t> Most cast  the player in the roll of one or more “adventurers “ who specialize in specific skill sets ( such as combat or costing magic spells ) while progressing through a predetermined storyline .</a:t>
            </a:r>
          </a:p>
        </p:txBody>
      </p:sp>
      <p:sp>
        <p:nvSpPr>
          <p:cNvPr id="5" name="Content Placeholder 4"/>
          <p:cNvSpPr>
            <a:spLocks noGrp="1"/>
          </p:cNvSpPr>
          <p:nvPr>
            <p:ph sz="quarter" idx="4"/>
          </p:nvPr>
        </p:nvSpPr>
        <p:spPr>
          <a:xfrm>
            <a:off x="485969" y="2640564"/>
            <a:ext cx="8023549" cy="3759200"/>
          </a:xfrm>
        </p:spPr>
        <p:txBody>
          <a:bodyPr/>
          <a:lstStyle/>
          <a:p>
            <a:pPr marL="0" indent="0">
              <a:buNone/>
            </a:pPr>
            <a:r>
              <a:rPr lang="en-US" sz="2400" b="1" dirty="0">
                <a:solidFill>
                  <a:schemeClr val="bg1"/>
                </a:solidFill>
              </a:rPr>
              <a:t>Sports</a:t>
            </a:r>
            <a:r>
              <a:rPr lang="en-US" b="1" dirty="0">
                <a:solidFill>
                  <a:schemeClr val="bg1"/>
                </a:solidFill>
              </a:rPr>
              <a:t>	</a:t>
            </a:r>
            <a:endParaRPr lang="en-US" dirty="0">
              <a:solidFill>
                <a:schemeClr val="bg1"/>
              </a:solidFill>
            </a:endParaRPr>
          </a:p>
          <a:p>
            <a:pPr marL="0" indent="0">
              <a:buFont typeface="Wingdings" pitchFamily="2" charset="2"/>
              <a:buChar char="Ø"/>
            </a:pPr>
            <a:r>
              <a:rPr lang="en-US" sz="1800" dirty="0">
                <a:solidFill>
                  <a:schemeClr val="bg1"/>
                </a:solidFill>
              </a:rPr>
              <a:t>Sports are video games that simulate sports.</a:t>
            </a:r>
          </a:p>
          <a:p>
            <a:pPr marL="0" indent="0">
              <a:buFont typeface="Wingdings" pitchFamily="2" charset="2"/>
              <a:buChar char="Ø"/>
            </a:pPr>
            <a:r>
              <a:rPr lang="en-US" sz="1800" dirty="0">
                <a:solidFill>
                  <a:schemeClr val="bg1"/>
                </a:solidFill>
              </a:rPr>
              <a:t> This opposing team(s) can be controlled by other life people or artificial intelligence.  </a:t>
            </a:r>
          </a:p>
          <a:p>
            <a:pPr marL="0" indent="0">
              <a:buFont typeface="Wingdings" pitchFamily="2" charset="2"/>
              <a:buChar char="Ø"/>
            </a:pPr>
            <a:r>
              <a:rPr lang="en-US" sz="1800" dirty="0">
                <a:solidFill>
                  <a:schemeClr val="bg1"/>
                </a:solidFill>
              </a:rPr>
              <a:t>Some types of sports games are</a:t>
            </a:r>
          </a:p>
          <a:p>
            <a:pPr marL="0" indent="0">
              <a:buNone/>
            </a:pPr>
            <a:r>
              <a:rPr lang="en-US" sz="1800" dirty="0">
                <a:solidFill>
                  <a:schemeClr val="bg1"/>
                </a:solidFill>
              </a:rPr>
              <a:t>   Racing</a:t>
            </a:r>
          </a:p>
          <a:p>
            <a:pPr marL="0" indent="0">
              <a:buNone/>
            </a:pPr>
            <a:r>
              <a:rPr lang="en-US" sz="1800" dirty="0">
                <a:solidFill>
                  <a:schemeClr val="bg1"/>
                </a:solidFill>
              </a:rPr>
              <a:t>   Sports game</a:t>
            </a:r>
          </a:p>
          <a:p>
            <a:pPr marL="0" indent="0">
              <a:buNone/>
            </a:pPr>
            <a:r>
              <a:rPr lang="en-US" sz="1800" dirty="0">
                <a:solidFill>
                  <a:schemeClr val="bg1"/>
                </a:solidFill>
              </a:rPr>
              <a:t>   Competitive</a:t>
            </a:r>
          </a:p>
          <a:p>
            <a:pPr marL="0" indent="0">
              <a:buNone/>
            </a:pPr>
            <a:r>
              <a:rPr lang="en-US" sz="1800" dirty="0">
                <a:solidFill>
                  <a:schemeClr val="bg1"/>
                </a:solidFill>
              </a:rPr>
              <a:t>   Sports-based fighting</a:t>
            </a:r>
          </a:p>
          <a:p>
            <a:pPr marL="0" indent="0">
              <a:buNone/>
            </a:pPr>
            <a:endParaRPr lang="en-US" dirty="0">
              <a:solidFill>
                <a:schemeClr val="bg1"/>
              </a:solidFill>
            </a:endParaRPr>
          </a:p>
        </p:txBody>
      </p:sp>
    </p:spTree>
    <p:extLst>
      <p:ext uri="{BB962C8B-B14F-4D97-AF65-F5344CB8AC3E}">
        <p14:creationId xmlns:p14="http://schemas.microsoft.com/office/powerpoint/2010/main" val="13535036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 y="271366"/>
            <a:ext cx="3760237" cy="25838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979" y="102637"/>
            <a:ext cx="4602825" cy="24726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099" y="2967134"/>
            <a:ext cx="3532302" cy="19780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99" y="5057189"/>
            <a:ext cx="3448329" cy="16002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853" y="4945223"/>
            <a:ext cx="4602824" cy="1862888"/>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6979" y="2733866"/>
            <a:ext cx="4330572" cy="2090055"/>
          </a:xfrm>
          <a:prstGeom prst="rect">
            <a:avLst/>
          </a:prstGeom>
        </p:spPr>
      </p:pic>
    </p:spTree>
    <p:extLst>
      <p:ext uri="{BB962C8B-B14F-4D97-AF65-F5344CB8AC3E}">
        <p14:creationId xmlns:p14="http://schemas.microsoft.com/office/powerpoint/2010/main" val="28272445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 y="101470"/>
            <a:ext cx="4268656" cy="26883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12" y="2789853"/>
            <a:ext cx="3153832" cy="39281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281" y="2479001"/>
            <a:ext cx="5346441" cy="17156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093" y="156089"/>
            <a:ext cx="4406629" cy="220773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280" y="4309784"/>
            <a:ext cx="5092655" cy="2408255"/>
          </a:xfrm>
          <a:prstGeom prst="rect">
            <a:avLst/>
          </a:prstGeom>
        </p:spPr>
      </p:pic>
    </p:spTree>
    <p:extLst>
      <p:ext uri="{BB962C8B-B14F-4D97-AF65-F5344CB8AC3E}">
        <p14:creationId xmlns:p14="http://schemas.microsoft.com/office/powerpoint/2010/main" val="21964438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535815" y="429208"/>
            <a:ext cx="8209384" cy="3208953"/>
          </a:xfrm>
        </p:spPr>
        <p:txBody>
          <a:bodyPr>
            <a:normAutofit fontScale="32500" lnSpcReduction="20000"/>
          </a:bodyPr>
          <a:lstStyle/>
          <a:p>
            <a:pPr marL="0" indent="0">
              <a:buNone/>
            </a:pPr>
            <a:r>
              <a:rPr lang="en-US" sz="7400" b="1" dirty="0">
                <a:solidFill>
                  <a:schemeClr val="bg1"/>
                </a:solidFill>
              </a:rPr>
              <a:t>Strategy  </a:t>
            </a:r>
            <a:endParaRPr lang="en-US" sz="7400" dirty="0">
              <a:solidFill>
                <a:schemeClr val="bg1"/>
              </a:solidFill>
            </a:endParaRPr>
          </a:p>
          <a:p>
            <a:pPr marL="0" indent="0">
              <a:buFont typeface="Wingdings" pitchFamily="2" charset="2"/>
              <a:buChar char="Ø"/>
            </a:pPr>
            <a:r>
              <a:rPr lang="en-US" sz="5500" dirty="0">
                <a:solidFill>
                  <a:schemeClr val="bg1"/>
                </a:solidFill>
              </a:rPr>
              <a:t> Strategy video games focus on game play requiring careful and skillful       thinking and planning in order to achieve victory and the action scales from world domination to squad-based tactics. </a:t>
            </a:r>
          </a:p>
          <a:p>
            <a:pPr marL="0" indent="0">
              <a:buFont typeface="Wingdings" pitchFamily="2" charset="2"/>
              <a:buChar char="Ø"/>
            </a:pPr>
            <a:r>
              <a:rPr lang="en-US" sz="5500" dirty="0">
                <a:solidFill>
                  <a:schemeClr val="bg1"/>
                </a:solidFill>
              </a:rPr>
              <a:t> Some strategic types games are :</a:t>
            </a:r>
          </a:p>
          <a:p>
            <a:pPr>
              <a:buFont typeface="Wingdings" panose="05000000000000000000" pitchFamily="2" charset="2"/>
              <a:buChar char="§"/>
            </a:pPr>
            <a:r>
              <a:rPr lang="en-US" sz="5500" dirty="0">
                <a:solidFill>
                  <a:schemeClr val="bg1"/>
                </a:solidFill>
              </a:rPr>
              <a:t>4x games</a:t>
            </a:r>
          </a:p>
          <a:p>
            <a:pPr>
              <a:buFont typeface="Wingdings" panose="05000000000000000000" pitchFamily="2" charset="2"/>
              <a:buChar char="§"/>
            </a:pPr>
            <a:r>
              <a:rPr lang="en-US" sz="5500" dirty="0">
                <a:solidFill>
                  <a:schemeClr val="bg1"/>
                </a:solidFill>
              </a:rPr>
              <a:t>Artillery game</a:t>
            </a:r>
          </a:p>
          <a:p>
            <a:pPr>
              <a:buFont typeface="Wingdings" panose="05000000000000000000" pitchFamily="2" charset="2"/>
              <a:buChar char="§"/>
            </a:pPr>
            <a:r>
              <a:rPr lang="en-US" sz="5500" dirty="0">
                <a:solidFill>
                  <a:schemeClr val="bg1"/>
                </a:solidFill>
              </a:rPr>
              <a:t>Real-time strategy (RTS)</a:t>
            </a:r>
          </a:p>
          <a:p>
            <a:pPr>
              <a:buFont typeface="Wingdings" panose="05000000000000000000" pitchFamily="2" charset="2"/>
              <a:buChar char="§"/>
            </a:pPr>
            <a:r>
              <a:rPr lang="en-US" sz="5500" dirty="0">
                <a:solidFill>
                  <a:schemeClr val="bg1"/>
                </a:solidFill>
              </a:rPr>
              <a:t>Real-time tactics (RTT)</a:t>
            </a:r>
          </a:p>
          <a:p>
            <a:pPr marL="0" indent="0">
              <a:buNone/>
            </a:pPr>
            <a:endParaRPr lang="en-US" dirty="0">
              <a:solidFill>
                <a:schemeClr val="bg1"/>
              </a:solidFill>
            </a:endParaRPr>
          </a:p>
        </p:txBody>
      </p:sp>
      <p:sp>
        <p:nvSpPr>
          <p:cNvPr id="4" name="Content Placeholder 3"/>
          <p:cNvSpPr>
            <a:spLocks noGrp="1"/>
          </p:cNvSpPr>
          <p:nvPr>
            <p:ph sz="quarter" idx="4"/>
          </p:nvPr>
        </p:nvSpPr>
        <p:spPr>
          <a:xfrm>
            <a:off x="535815" y="3847321"/>
            <a:ext cx="8300275" cy="3169299"/>
          </a:xfrm>
        </p:spPr>
        <p:txBody>
          <a:bodyPr/>
          <a:lstStyle/>
          <a:p>
            <a:pPr marL="0" indent="0">
              <a:buNone/>
            </a:pPr>
            <a:r>
              <a:rPr lang="en-US" sz="2400" b="1" dirty="0">
                <a:solidFill>
                  <a:schemeClr val="bg1"/>
                </a:solidFill>
              </a:rPr>
              <a:t>Life simulation</a:t>
            </a:r>
            <a:endParaRPr lang="en-US" sz="2400" dirty="0">
              <a:solidFill>
                <a:schemeClr val="bg1"/>
              </a:solidFill>
            </a:endParaRPr>
          </a:p>
          <a:p>
            <a:pPr marL="0" indent="0">
              <a:buFont typeface="Wingdings" pitchFamily="2" charset="2"/>
              <a:buChar char="Ø"/>
            </a:pPr>
            <a:r>
              <a:rPr lang="en-US" sz="1800" dirty="0">
                <a:solidFill>
                  <a:schemeClr val="bg1"/>
                </a:solidFill>
              </a:rPr>
              <a:t>Life simulation games (or Artificial Life Games) involve living or controlling one or more artificial lives.</a:t>
            </a:r>
          </a:p>
          <a:p>
            <a:pPr marL="0" indent="0">
              <a:buFont typeface="Wingdings" pitchFamily="2" charset="2"/>
              <a:buChar char="Ø"/>
            </a:pPr>
            <a:r>
              <a:rPr lang="en-US" sz="1800" dirty="0">
                <a:solidFill>
                  <a:schemeClr val="bg1"/>
                </a:solidFill>
              </a:rPr>
              <a:t> A life simulation game can revolve around individual and relationships, or it could be simulation of an ecosystem.</a:t>
            </a:r>
          </a:p>
          <a:p>
            <a:pPr marL="0" indent="0">
              <a:buFont typeface="Wingdings" pitchFamily="2" charset="2"/>
              <a:buChar char="Ø"/>
            </a:pPr>
            <a:r>
              <a:rPr lang="en-US" sz="1800" dirty="0">
                <a:solidFill>
                  <a:schemeClr val="bg1"/>
                </a:solidFill>
              </a:rPr>
              <a:t>Biological simulation, Pet raising simulation, Social simulation are some of this type of games.</a:t>
            </a:r>
          </a:p>
        </p:txBody>
      </p:sp>
      <p:sp>
        <p:nvSpPr>
          <p:cNvPr id="5" name="TextBox 4"/>
          <p:cNvSpPr txBox="1"/>
          <p:nvPr/>
        </p:nvSpPr>
        <p:spPr>
          <a:xfrm>
            <a:off x="4505131" y="2074783"/>
            <a:ext cx="4432041" cy="1508105"/>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Programming game</a:t>
            </a:r>
          </a:p>
          <a:p>
            <a:pPr marL="285750" indent="-285750">
              <a:buFont typeface="Wingdings" panose="05000000000000000000" pitchFamily="2" charset="2"/>
              <a:buChar char="§"/>
            </a:pPr>
            <a:r>
              <a:rPr lang="en-US" dirty="0">
                <a:solidFill>
                  <a:schemeClr val="bg1"/>
                </a:solidFill>
              </a:rPr>
              <a:t>Logic game</a:t>
            </a:r>
          </a:p>
          <a:p>
            <a:pPr marL="285750" indent="-285750">
              <a:buFont typeface="Wingdings" panose="05000000000000000000" pitchFamily="2" charset="2"/>
              <a:buChar char="§"/>
            </a:pPr>
            <a:r>
              <a:rPr lang="en-US" dirty="0">
                <a:solidFill>
                  <a:schemeClr val="bg1"/>
                </a:solidFill>
              </a:rPr>
              <a:t>Trivia game</a:t>
            </a:r>
          </a:p>
          <a:p>
            <a:pPr marL="285750" indent="-285750">
              <a:buFont typeface="Wingdings" panose="05000000000000000000" pitchFamily="2" charset="2"/>
              <a:buChar char="§"/>
            </a:pPr>
            <a:r>
              <a:rPr lang="en-US" dirty="0">
                <a:solidFill>
                  <a:schemeClr val="bg1"/>
                </a:solidFill>
              </a:rPr>
              <a:t>Board game/ Card games.</a:t>
            </a:r>
          </a:p>
          <a:p>
            <a:endParaRPr lang="en-US" sz="2000" dirty="0"/>
          </a:p>
        </p:txBody>
      </p:sp>
    </p:spTree>
    <p:extLst>
      <p:ext uri="{BB962C8B-B14F-4D97-AF65-F5344CB8AC3E}">
        <p14:creationId xmlns:p14="http://schemas.microsoft.com/office/powerpoint/2010/main" val="3086073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799" y="76707"/>
            <a:ext cx="2857500" cy="208830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92" y="2252755"/>
            <a:ext cx="3352111" cy="188556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91" y="4301003"/>
            <a:ext cx="3434807" cy="221602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690" y="271608"/>
            <a:ext cx="2498990" cy="3267269"/>
          </a:xfrm>
          <a:prstGeom prst="rect">
            <a:avLst/>
          </a:prstGeom>
        </p:spPr>
      </p:pic>
      <p:pic>
        <p:nvPicPr>
          <p:cNvPr id="1026" name="Picture 2" descr="Image result for strategy ga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88" y="76707"/>
            <a:ext cx="3186720" cy="20133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5162" y="3832575"/>
            <a:ext cx="5049482" cy="2840599"/>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2495" y="2198695"/>
            <a:ext cx="2857500" cy="1600200"/>
          </a:xfrm>
          <a:prstGeom prst="rect">
            <a:avLst/>
          </a:prstGeom>
        </p:spPr>
      </p:pic>
    </p:spTree>
    <p:extLst>
      <p:ext uri="{BB962C8B-B14F-4D97-AF65-F5344CB8AC3E}">
        <p14:creationId xmlns:p14="http://schemas.microsoft.com/office/powerpoint/2010/main" val="18427467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451926" y="524071"/>
            <a:ext cx="8234874" cy="3292150"/>
          </a:xfrm>
        </p:spPr>
        <p:txBody>
          <a:bodyPr>
            <a:normAutofit fontScale="92500" lnSpcReduction="20000"/>
          </a:bodyPr>
          <a:lstStyle/>
          <a:p>
            <a:pPr marL="0" indent="0">
              <a:buNone/>
            </a:pPr>
            <a:r>
              <a:rPr lang="en-US" sz="2600" b="1" dirty="0">
                <a:solidFill>
                  <a:schemeClr val="bg1"/>
                </a:solidFill>
              </a:rPr>
              <a:t>Construction and management simulation</a:t>
            </a:r>
            <a:endParaRPr lang="en-US" sz="2600" dirty="0">
              <a:solidFill>
                <a:schemeClr val="bg1"/>
              </a:solidFill>
            </a:endParaRPr>
          </a:p>
          <a:p>
            <a:pPr marL="0" indent="0">
              <a:buFont typeface="Wingdings" pitchFamily="2" charset="2"/>
              <a:buChar char="Ø"/>
            </a:pPr>
            <a:r>
              <a:rPr lang="en-US" sz="1900" dirty="0">
                <a:solidFill>
                  <a:schemeClr val="bg1"/>
                </a:solidFill>
              </a:rPr>
              <a:t>Construction and management simulation games or (CMSs) are a type of simulation game which task players to build, expand or manage fictional communities or projects with limited resources.</a:t>
            </a:r>
          </a:p>
          <a:p>
            <a:pPr marL="0" indent="0">
              <a:buFont typeface="Wingdings" pitchFamily="2" charset="2"/>
              <a:buChar char="Ø"/>
            </a:pPr>
            <a:r>
              <a:rPr lang="en-US" sz="1900" dirty="0">
                <a:solidFill>
                  <a:schemeClr val="bg1"/>
                </a:solidFill>
              </a:rPr>
              <a:t> Perhaps the most known game of this type is SimCity, which is still popular and has had great influence on later city-building games. </a:t>
            </a:r>
          </a:p>
          <a:p>
            <a:pPr marL="0" indent="0">
              <a:buFont typeface="Wingdings" pitchFamily="2" charset="2"/>
              <a:buChar char="Ø"/>
            </a:pPr>
            <a:r>
              <a:rPr lang="en-US" sz="1900" dirty="0">
                <a:solidFill>
                  <a:schemeClr val="bg1"/>
                </a:solidFill>
              </a:rPr>
              <a:t>Business simulation games generally attempt to simulate an economy or business, with the player controlling the economy of the game.</a:t>
            </a:r>
          </a:p>
          <a:p>
            <a:pPr marL="0" indent="0">
              <a:buFont typeface="Wingdings" pitchFamily="2" charset="2"/>
              <a:buChar char="Ø"/>
            </a:pPr>
            <a:r>
              <a:rPr lang="en-US" sz="1900" dirty="0">
                <a:solidFill>
                  <a:schemeClr val="bg1"/>
                </a:solidFill>
              </a:rPr>
              <a:t>A government simulation game or “political game”) involves the simulation of the policies, government or politics of a country, but typically excludes warfare.</a:t>
            </a:r>
          </a:p>
        </p:txBody>
      </p:sp>
      <p:sp>
        <p:nvSpPr>
          <p:cNvPr id="4" name="Content Placeholder 3"/>
          <p:cNvSpPr>
            <a:spLocks noGrp="1"/>
          </p:cNvSpPr>
          <p:nvPr>
            <p:ph sz="quarter" idx="4"/>
          </p:nvPr>
        </p:nvSpPr>
        <p:spPr>
          <a:xfrm>
            <a:off x="451926" y="3816221"/>
            <a:ext cx="8328180" cy="2505268"/>
          </a:xfrm>
        </p:spPr>
        <p:txBody>
          <a:bodyPr>
            <a:normAutofit/>
          </a:bodyPr>
          <a:lstStyle/>
          <a:p>
            <a:pPr marL="0" indent="0">
              <a:buNone/>
            </a:pPr>
            <a:r>
              <a:rPr lang="en-US" sz="2400" b="1" dirty="0">
                <a:solidFill>
                  <a:schemeClr val="bg1"/>
                </a:solidFill>
              </a:rPr>
              <a:t>Idle Gaming</a:t>
            </a:r>
          </a:p>
          <a:p>
            <a:pPr marL="0" indent="0">
              <a:buFont typeface="Wingdings" pitchFamily="2" charset="2"/>
              <a:buChar char="Ø"/>
            </a:pPr>
            <a:r>
              <a:rPr lang="en-US" sz="1800" dirty="0">
                <a:solidFill>
                  <a:schemeClr val="bg1"/>
                </a:solidFill>
              </a:rPr>
              <a:t>This genre involves games that orient the player with a trivial task, such as clicking a cookie ; and as the game progress, the player is gradually rewarded certain upgrades for completing said task.</a:t>
            </a:r>
          </a:p>
          <a:p>
            <a:pPr marL="0" indent="0">
              <a:buFont typeface="Wingdings" pitchFamily="2" charset="2"/>
              <a:buChar char="Ø"/>
            </a:pPr>
            <a:r>
              <a:rPr lang="en-US" sz="1800" dirty="0">
                <a:solidFill>
                  <a:schemeClr val="bg1"/>
                </a:solidFill>
              </a:rPr>
              <a:t> In all, these games require very little involvement from the player, and in most cases they play themselves; hence the use of the word “idle”.</a:t>
            </a:r>
            <a:endParaRPr lang="en-US" b="1" dirty="0">
              <a:solidFill>
                <a:schemeClr val="bg1"/>
              </a:solidFill>
            </a:endParaRPr>
          </a:p>
        </p:txBody>
      </p:sp>
    </p:spTree>
    <p:extLst>
      <p:ext uri="{BB962C8B-B14F-4D97-AF65-F5344CB8AC3E}">
        <p14:creationId xmlns:p14="http://schemas.microsoft.com/office/powerpoint/2010/main" val="3478921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533400" y="373225"/>
            <a:ext cx="7422668" cy="2892490"/>
          </a:xfrm>
        </p:spPr>
        <p:txBody>
          <a:bodyPr>
            <a:noAutofit/>
          </a:bodyPr>
          <a:lstStyle/>
          <a:p>
            <a:r>
              <a:rPr lang="en-US" sz="1400" b="1" dirty="0">
                <a:solidFill>
                  <a:schemeClr val="bg1"/>
                </a:solidFill>
              </a:rPr>
              <a:t>Other notable genres</a:t>
            </a:r>
            <a:endParaRPr lang="en-US" sz="1400" dirty="0">
              <a:solidFill>
                <a:schemeClr val="bg1"/>
              </a:solidFill>
            </a:endParaRPr>
          </a:p>
          <a:p>
            <a:r>
              <a:rPr lang="en-US" sz="1400" dirty="0">
                <a:solidFill>
                  <a:schemeClr val="bg1"/>
                </a:solidFill>
              </a:rPr>
              <a:t>MMO </a:t>
            </a:r>
          </a:p>
          <a:p>
            <a:r>
              <a:rPr lang="en-US" sz="1400" dirty="0">
                <a:solidFill>
                  <a:schemeClr val="bg1"/>
                </a:solidFill>
              </a:rPr>
              <a:t>Casual game</a:t>
            </a:r>
          </a:p>
          <a:p>
            <a:r>
              <a:rPr lang="en-US" sz="1400" dirty="0">
                <a:solidFill>
                  <a:schemeClr val="bg1"/>
                </a:solidFill>
              </a:rPr>
              <a:t>Music game</a:t>
            </a:r>
          </a:p>
          <a:p>
            <a:r>
              <a:rPr lang="en-US" sz="1400" dirty="0">
                <a:solidFill>
                  <a:schemeClr val="bg1"/>
                </a:solidFill>
              </a:rPr>
              <a:t>Party game</a:t>
            </a:r>
          </a:p>
          <a:p>
            <a:r>
              <a:rPr lang="en-US" sz="1400" dirty="0">
                <a:solidFill>
                  <a:schemeClr val="bg1"/>
                </a:solidFill>
              </a:rPr>
              <a:t>Programmer game</a:t>
            </a:r>
          </a:p>
          <a:p>
            <a:r>
              <a:rPr lang="en-US" sz="1400" dirty="0">
                <a:solidFill>
                  <a:schemeClr val="bg1"/>
                </a:solidFill>
              </a:rPr>
              <a:t>Turn-based tactics (TBT)</a:t>
            </a:r>
          </a:p>
          <a:p>
            <a:r>
              <a:rPr lang="en-US" sz="1400" dirty="0">
                <a:solidFill>
                  <a:schemeClr val="bg1"/>
                </a:solidFill>
              </a:rPr>
              <a:t>War-game</a:t>
            </a:r>
          </a:p>
          <a:p>
            <a:r>
              <a:rPr lang="en-US" sz="1400" dirty="0">
                <a:solidFill>
                  <a:schemeClr val="bg1"/>
                </a:solidFill>
              </a:rPr>
              <a:t>Grand strategy war-games.</a:t>
            </a:r>
          </a:p>
          <a:p>
            <a:endParaRPr lang="en-US" sz="1600" dirty="0">
              <a:solidFill>
                <a:schemeClr val="bg1"/>
              </a:solidFill>
            </a:endParaRPr>
          </a:p>
        </p:txBody>
      </p:sp>
      <p:pic>
        <p:nvPicPr>
          <p:cNvPr id="2" name="Content Placeholder 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33400" y="3265715"/>
            <a:ext cx="3057525" cy="14954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945224"/>
            <a:ext cx="3194665" cy="16474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074" y="2953723"/>
            <a:ext cx="4414158" cy="1371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1" y="289250"/>
            <a:ext cx="2144778" cy="25431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074" y="4446621"/>
            <a:ext cx="4708363" cy="2290081"/>
          </a:xfrm>
          <a:prstGeom prst="rect">
            <a:avLst/>
          </a:prstGeom>
        </p:spPr>
      </p:pic>
    </p:spTree>
    <p:extLst>
      <p:ext uri="{BB962C8B-B14F-4D97-AF65-F5344CB8AC3E}">
        <p14:creationId xmlns:p14="http://schemas.microsoft.com/office/powerpoint/2010/main" val="39135514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bg2">
                <a:tint val="97000"/>
                <a:hueMod val="92000"/>
                <a:satMod val="169000"/>
                <a:lumMod val="164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335902" y="281473"/>
            <a:ext cx="8808097" cy="3329474"/>
          </a:xfrm>
        </p:spPr>
        <p:txBody>
          <a:bodyPr>
            <a:normAutofit/>
          </a:bodyPr>
          <a:lstStyle/>
          <a:p>
            <a:pPr marL="0" indent="0">
              <a:buNone/>
            </a:pPr>
            <a:r>
              <a:rPr lang="en-US" sz="2400" b="1" dirty="0">
                <a:solidFill>
                  <a:schemeClr val="bg1"/>
                </a:solidFill>
              </a:rPr>
              <a:t>Survey</a:t>
            </a:r>
          </a:p>
          <a:p>
            <a:pPr marL="0" indent="0">
              <a:buNone/>
            </a:pPr>
            <a:r>
              <a:rPr lang="en-US" sz="1800" dirty="0">
                <a:solidFill>
                  <a:schemeClr val="bg1"/>
                </a:solidFill>
              </a:rPr>
              <a:t>When working on  our research paper, we asked many young aged students &amp; gamers for the interest of their games. We surveyed over 80 people about different genres of games. 19  out of 80 said they love to play action packed games so much. We asked some of our Southeast University students too for our survey. They were such friendly to help us with our research. Different people have different opinion about their choices and passion about gaming. So here is a chart showing the statistics of people who plays different types of games and love to play them a lot .</a:t>
            </a:r>
          </a:p>
        </p:txBody>
      </p:sp>
      <p:graphicFrame>
        <p:nvGraphicFramePr>
          <p:cNvPr id="10" name="Chart 9"/>
          <p:cNvGraphicFramePr/>
          <p:nvPr>
            <p:extLst>
              <p:ext uri="{D42A27DB-BD31-4B8C-83A1-F6EECF244321}">
                <p14:modId xmlns:p14="http://schemas.microsoft.com/office/powerpoint/2010/main" val="233523770"/>
              </p:ext>
            </p:extLst>
          </p:nvPr>
        </p:nvGraphicFramePr>
        <p:xfrm>
          <a:off x="643812" y="3321697"/>
          <a:ext cx="7679093" cy="34082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74107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7952" y="233265"/>
            <a:ext cx="8845420" cy="5234474"/>
          </a:xfrm>
        </p:spPr>
        <p:txBody>
          <a:bodyPr>
            <a:normAutofit fontScale="90000"/>
          </a:bodyPr>
          <a:lstStyle/>
          <a:p>
            <a:r>
              <a:rPr lang="en-US" sz="4800" i="1" cap="none" dirty="0">
                <a:latin typeface="Times New Roman" panose="02020603050405020304" pitchFamily="18" charset="0"/>
              </a:rPr>
              <a:t>           </a:t>
            </a:r>
            <a:br>
              <a:rPr lang="en-US" sz="4800" i="1" cap="none" dirty="0">
                <a:latin typeface="Times New Roman" panose="02020603050405020304" pitchFamily="18" charset="0"/>
              </a:rPr>
            </a:br>
            <a:br>
              <a:rPr lang="en-US" sz="4800" i="1" cap="none" dirty="0">
                <a:latin typeface="Times New Roman" panose="02020603050405020304" pitchFamily="18" charset="0"/>
              </a:rPr>
            </a:br>
            <a:br>
              <a:rPr lang="en-US" sz="4800" i="1" cap="none" dirty="0">
                <a:latin typeface="Times New Roman" panose="02020603050405020304" pitchFamily="18" charset="0"/>
              </a:rPr>
            </a:br>
            <a:br>
              <a:rPr lang="en-US" sz="4800" i="1" cap="none" dirty="0">
                <a:latin typeface="Times New Roman" panose="02020603050405020304" pitchFamily="18" charset="0"/>
              </a:rPr>
            </a:br>
            <a:br>
              <a:rPr lang="en-US" sz="4800" i="1" cap="none" dirty="0">
                <a:latin typeface="Times New Roman" panose="02020603050405020304" pitchFamily="18" charset="0"/>
              </a:rPr>
            </a:br>
            <a:br>
              <a:rPr lang="en-US" sz="4800" i="1" cap="none" dirty="0">
                <a:latin typeface="Times New Roman" panose="02020603050405020304" pitchFamily="18" charset="0"/>
              </a:rPr>
            </a:br>
            <a:r>
              <a:rPr lang="en-US" sz="4800" i="1" cap="none" dirty="0">
                <a:latin typeface="Times New Roman" panose="02020603050405020304" pitchFamily="18" charset="0"/>
              </a:rPr>
              <a:t>				 		</a:t>
            </a:r>
            <a:r>
              <a:rPr lang="en-US" sz="4800" i="1" cap="none" dirty="0">
                <a:solidFill>
                  <a:schemeClr val="bg1"/>
                </a:solidFill>
                <a:latin typeface="Times New Roman" panose="02020603050405020304" pitchFamily="18" charset="0"/>
              </a:rPr>
              <a:t>Presentation </a:t>
            </a:r>
            <a:br>
              <a:rPr lang="en-US" sz="4800" i="1" cap="none" dirty="0">
                <a:solidFill>
                  <a:schemeClr val="bg1"/>
                </a:solidFill>
                <a:latin typeface="Times New Roman" panose="02020603050405020304" pitchFamily="18" charset="0"/>
              </a:rPr>
            </a:br>
            <a:r>
              <a:rPr lang="en-US" sz="4800" i="1" cap="none" dirty="0">
                <a:solidFill>
                  <a:schemeClr val="bg1"/>
                </a:solidFill>
                <a:latin typeface="Times New Roman" panose="02020603050405020304" pitchFamily="18" charset="0"/>
              </a:rPr>
              <a:t>								on</a:t>
            </a:r>
            <a:br>
              <a:rPr lang="en-US" sz="4800" i="1" cap="none" dirty="0">
                <a:solidFill>
                  <a:schemeClr val="bg1"/>
                </a:solidFill>
                <a:latin typeface="Times New Roman" panose="02020603050405020304" pitchFamily="18" charset="0"/>
              </a:rPr>
            </a:br>
            <a:br>
              <a:rPr lang="en-US" sz="4800" dirty="0">
                <a:solidFill>
                  <a:schemeClr val="bg1"/>
                </a:solidFill>
                <a:latin typeface="Cambria" panose="02040503050406030204" pitchFamily="18" charset="0"/>
              </a:rPr>
            </a:br>
            <a:r>
              <a:rPr lang="en-US" sz="4800" dirty="0">
                <a:solidFill>
                  <a:schemeClr val="bg1"/>
                </a:solidFill>
                <a:latin typeface="Cambria" panose="02040503050406030204" pitchFamily="18" charset="0"/>
              </a:rPr>
              <a:t>        			</a:t>
            </a:r>
            <a:r>
              <a:rPr lang="en-US" sz="3600" dirty="0">
                <a:solidFill>
                  <a:schemeClr val="bg1"/>
                </a:solidFill>
                <a:latin typeface="Cambria" panose="02040503050406030204" pitchFamily="18" charset="0"/>
              </a:rPr>
              <a:t>“ </a:t>
            </a:r>
            <a:r>
              <a:rPr lang="en-US" sz="4400" dirty="0">
                <a:solidFill>
                  <a:schemeClr val="bg1"/>
                </a:solidFill>
                <a:latin typeface="Cambria" panose="02040503050406030204" pitchFamily="18" charset="0"/>
              </a:rPr>
              <a:t>Video games</a:t>
            </a:r>
            <a:br>
              <a:rPr lang="en-US" sz="4400" dirty="0">
                <a:solidFill>
                  <a:schemeClr val="bg1"/>
                </a:solidFill>
                <a:latin typeface="Cambria" panose="02040503050406030204" pitchFamily="18" charset="0"/>
              </a:rPr>
            </a:br>
            <a:r>
              <a:rPr lang="en-US" sz="4400" dirty="0">
                <a:solidFill>
                  <a:schemeClr val="bg1"/>
                </a:solidFill>
                <a:latin typeface="Cambria" panose="02040503050406030204" pitchFamily="18" charset="0"/>
              </a:rPr>
              <a:t> 								&amp; </a:t>
            </a:r>
            <a:br>
              <a:rPr lang="en-US" sz="4400" dirty="0">
                <a:solidFill>
                  <a:schemeClr val="bg1"/>
                </a:solidFill>
                <a:latin typeface="Cambria" panose="02040503050406030204" pitchFamily="18" charset="0"/>
              </a:rPr>
            </a:br>
            <a:r>
              <a:rPr lang="en-US" sz="4400" dirty="0">
                <a:solidFill>
                  <a:schemeClr val="bg1"/>
                </a:solidFill>
                <a:latin typeface="Cambria" panose="02040503050406030204" pitchFamily="18" charset="0"/>
              </a:rPr>
              <a:t>		exploration of different 							     categories </a:t>
            </a:r>
            <a:r>
              <a:rPr lang="en-US" sz="3600" dirty="0">
                <a:solidFill>
                  <a:schemeClr val="bg1"/>
                </a:solidFill>
                <a:latin typeface="Cambria" panose="02040503050406030204" pitchFamily="18" charset="0"/>
              </a:rPr>
              <a:t>”</a:t>
            </a:r>
            <a:br>
              <a:rPr lang="en-US" sz="4800" dirty="0">
                <a:latin typeface="Cambria" panose="02040503050406030204" pitchFamily="18" charset="0"/>
              </a:rPr>
            </a:br>
            <a:br>
              <a:rPr lang="en-US" sz="4800" dirty="0">
                <a:latin typeface="Cambria" panose="02040503050406030204" pitchFamily="18" charset="0"/>
              </a:rPr>
            </a:br>
            <a:br>
              <a:rPr lang="en-US" dirty="0"/>
            </a:br>
            <a:br>
              <a:rPr lang="en-US" sz="4800" dirty="0">
                <a:latin typeface="Cambria" panose="02040503050406030204" pitchFamily="18" charset="0"/>
              </a:rPr>
            </a:br>
            <a:br>
              <a:rPr lang="en-US" sz="4800" dirty="0">
                <a:latin typeface="Cambria" panose="02040503050406030204" pitchFamily="18" charset="0"/>
              </a:rPr>
            </a:br>
            <a:br>
              <a:rPr lang="en-US" sz="4800" dirty="0">
                <a:latin typeface="Cambria" panose="02040503050406030204" pitchFamily="18" charset="0"/>
              </a:rPr>
            </a:br>
            <a:br>
              <a:rPr lang="en-US" sz="4800" dirty="0">
                <a:latin typeface="Cambria" panose="02040503050406030204" pitchFamily="18" charset="0"/>
              </a:rPr>
            </a:br>
            <a:endParaRPr lang="en-US" sz="4800" dirty="0">
              <a:latin typeface="Cambria" panose="02040503050406030204" pitchFamily="18" charset="0"/>
            </a:endParaRPr>
          </a:p>
        </p:txBody>
      </p:sp>
    </p:spTree>
    <p:extLst>
      <p:ext uri="{BB962C8B-B14F-4D97-AF65-F5344CB8AC3E}">
        <p14:creationId xmlns:p14="http://schemas.microsoft.com/office/powerpoint/2010/main" val="3081952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533400" y="533400"/>
            <a:ext cx="8050763" cy="2191139"/>
          </a:xfrm>
        </p:spPr>
        <p:txBody>
          <a:bodyPr/>
          <a:lstStyle/>
          <a:p>
            <a:pPr marL="0" indent="0">
              <a:buNone/>
            </a:pPr>
            <a:r>
              <a:rPr lang="en-US" sz="2400" b="1" dirty="0">
                <a:solidFill>
                  <a:schemeClr val="bg1"/>
                </a:solidFill>
              </a:rPr>
              <a:t>Limitations</a:t>
            </a:r>
            <a:endParaRPr lang="en-US" sz="2400" dirty="0">
              <a:solidFill>
                <a:schemeClr val="bg1"/>
              </a:solidFill>
            </a:endParaRPr>
          </a:p>
          <a:p>
            <a:pPr marL="0" indent="0">
              <a:buFont typeface="Wingdings" pitchFamily="2" charset="2"/>
              <a:buChar char="Ø"/>
            </a:pPr>
            <a:r>
              <a:rPr lang="en-US" sz="1800" dirty="0">
                <a:solidFill>
                  <a:schemeClr val="bg1"/>
                </a:solidFill>
              </a:rPr>
              <a:t>There were problems we faced to do the research when we were asking several gamers about their opinion. </a:t>
            </a:r>
          </a:p>
          <a:p>
            <a:pPr marL="0" indent="0">
              <a:buFont typeface="Wingdings" pitchFamily="2" charset="2"/>
              <a:buChar char="Ø"/>
            </a:pPr>
            <a:r>
              <a:rPr lang="en-US" sz="1800" dirty="0">
                <a:solidFill>
                  <a:schemeClr val="bg1"/>
                </a:solidFill>
              </a:rPr>
              <a:t>But we tried our best to do a better research on the various genres of Video games.</a:t>
            </a:r>
          </a:p>
          <a:p>
            <a:pPr marL="0" indent="0">
              <a:buNone/>
            </a:pPr>
            <a:endParaRPr lang="en-US" dirty="0">
              <a:solidFill>
                <a:schemeClr val="bg1"/>
              </a:solidFill>
            </a:endParaRPr>
          </a:p>
        </p:txBody>
      </p:sp>
      <p:sp>
        <p:nvSpPr>
          <p:cNvPr id="4" name="Content Placeholder 3"/>
          <p:cNvSpPr>
            <a:spLocks noGrp="1"/>
          </p:cNvSpPr>
          <p:nvPr>
            <p:ph sz="quarter" idx="4"/>
          </p:nvPr>
        </p:nvSpPr>
        <p:spPr>
          <a:xfrm>
            <a:off x="533399" y="2530151"/>
            <a:ext cx="8050763" cy="3609392"/>
          </a:xfrm>
        </p:spPr>
        <p:txBody>
          <a:bodyPr>
            <a:normAutofit/>
          </a:bodyPr>
          <a:lstStyle/>
          <a:p>
            <a:pPr marL="0" indent="0">
              <a:buNone/>
            </a:pPr>
            <a:r>
              <a:rPr lang="en-US" sz="2400" b="1" dirty="0">
                <a:solidFill>
                  <a:schemeClr val="bg1"/>
                </a:solidFill>
              </a:rPr>
              <a:t>Suggestion</a:t>
            </a:r>
            <a:endParaRPr lang="en-US" sz="2400" dirty="0">
              <a:solidFill>
                <a:schemeClr val="bg1"/>
              </a:solidFill>
            </a:endParaRPr>
          </a:p>
          <a:p>
            <a:pPr marL="0" indent="0">
              <a:buFont typeface="Wingdings" pitchFamily="2" charset="2"/>
              <a:buChar char="Ø"/>
            </a:pPr>
            <a:r>
              <a:rPr lang="en-US" sz="1800" dirty="0">
                <a:solidFill>
                  <a:schemeClr val="bg1"/>
                </a:solidFill>
              </a:rPr>
              <a:t>In our research, we have seen many types of comments and ideas from the random people. Some suggested that the developers can make mixed type of genre in one focused genre game. </a:t>
            </a:r>
          </a:p>
          <a:p>
            <a:pPr marL="0" indent="0">
              <a:buFont typeface="Wingdings" pitchFamily="2" charset="2"/>
              <a:buChar char="Ø"/>
            </a:pPr>
            <a:r>
              <a:rPr lang="en-US" sz="1800" dirty="0">
                <a:solidFill>
                  <a:schemeClr val="bg1"/>
                </a:solidFill>
              </a:rPr>
              <a:t>We think the developers like Ubisoft, </a:t>
            </a:r>
            <a:r>
              <a:rPr lang="en-US" sz="1800" dirty="0" err="1">
                <a:solidFill>
                  <a:schemeClr val="bg1"/>
                </a:solidFill>
              </a:rPr>
              <a:t>Unrea</a:t>
            </a:r>
            <a:r>
              <a:rPr lang="en-US" sz="1800" dirty="0">
                <a:solidFill>
                  <a:schemeClr val="bg1"/>
                </a:solidFill>
              </a:rPr>
              <a:t> Engine, Namco, EA, Ghost-games, Criterion games,4k games and such like game developer company showed feed the through of today’s gamers and make their upcoming games more enjoyable and eye-catching to their clients.</a:t>
            </a:r>
          </a:p>
          <a:p>
            <a:endParaRPr lang="en-US" sz="1800" dirty="0">
              <a:solidFill>
                <a:schemeClr val="bg1"/>
              </a:solidFill>
            </a:endParaRPr>
          </a:p>
        </p:txBody>
      </p:sp>
    </p:spTree>
    <p:extLst>
      <p:ext uri="{BB962C8B-B14F-4D97-AF65-F5344CB8AC3E}">
        <p14:creationId xmlns:p14="http://schemas.microsoft.com/office/powerpoint/2010/main" val="23422821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3"/>
          </p:nvPr>
        </p:nvSpPr>
        <p:spPr>
          <a:xfrm>
            <a:off x="533400" y="533400"/>
            <a:ext cx="8228045" cy="5774094"/>
          </a:xfrm>
        </p:spPr>
        <p:txBody>
          <a:bodyPr>
            <a:normAutofit/>
          </a:bodyPr>
          <a:lstStyle/>
          <a:p>
            <a:pPr marL="0" indent="0">
              <a:buNone/>
            </a:pPr>
            <a:r>
              <a:rPr lang="en-US" sz="2400" b="1" dirty="0">
                <a:solidFill>
                  <a:schemeClr val="bg1"/>
                </a:solidFill>
              </a:rPr>
              <a:t>Conclusion</a:t>
            </a:r>
            <a:endParaRPr lang="en-US" sz="2400" dirty="0">
              <a:solidFill>
                <a:schemeClr val="bg1"/>
              </a:solidFill>
            </a:endParaRPr>
          </a:p>
          <a:p>
            <a:pPr marL="0" indent="0">
              <a:buNone/>
            </a:pPr>
            <a:r>
              <a:rPr lang="en-US" sz="1800" dirty="0">
                <a:solidFill>
                  <a:schemeClr val="bg1"/>
                </a:solidFill>
              </a:rPr>
              <a:t>Video games are known to be a time vanishing product  from the  view of most of the aged persons. But the view has changed now. This different genres games are comparatively and working created a huge work place as game developers. People can store their ideas in these media and can improve their potential in various types of technological knowledge. Moreover, many games have better storylines, plots on several historical places , fights, crimes, several historical places, fights, crimes, several historical characters and soon. Games can know about these epic stories and besides can find the educative part too. However, this research can be a helpful paper for every games in all over the world find more advanced and artificial intelligence enabled category based game and why not? Much or one of it !</a:t>
            </a:r>
          </a:p>
        </p:txBody>
      </p:sp>
    </p:spTree>
    <p:extLst>
      <p:ext uri="{BB962C8B-B14F-4D97-AF65-F5344CB8AC3E}">
        <p14:creationId xmlns:p14="http://schemas.microsoft.com/office/powerpoint/2010/main" val="16882590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77890" y="309464"/>
            <a:ext cx="8392886" cy="6361924"/>
          </a:xfrm>
        </p:spPr>
        <p:txBody>
          <a:bodyPr>
            <a:normAutofit fontScale="85000" lnSpcReduction="20000"/>
          </a:bodyPr>
          <a:lstStyle/>
          <a:p>
            <a:pPr marL="0" indent="0">
              <a:buNone/>
            </a:pPr>
            <a:r>
              <a:rPr lang="en-US" b="1" dirty="0">
                <a:solidFill>
                  <a:schemeClr val="bg1"/>
                </a:solidFill>
                <a:latin typeface="Times New Roman" panose="02020603050405020304" pitchFamily="18" charset="0"/>
                <a:cs typeface="Times New Roman" panose="02020603050405020304" pitchFamily="18" charset="0"/>
              </a:rPr>
              <a:t>        </a:t>
            </a:r>
            <a:r>
              <a:rPr lang="en-US" sz="2600" b="1" dirty="0">
                <a:solidFill>
                  <a:schemeClr val="bg1"/>
                </a:solidFill>
                <a:latin typeface="Times New Roman" panose="02020603050405020304" pitchFamily="18" charset="0"/>
                <a:cs typeface="Times New Roman" panose="02020603050405020304" pitchFamily="18" charset="0"/>
              </a:rPr>
              <a:t>References </a:t>
            </a:r>
            <a:endParaRPr lang="en-US" sz="2600" dirty="0">
              <a:solidFill>
                <a:schemeClr val="bg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Aitchison, J. </a:t>
            </a:r>
            <a:r>
              <a:rPr lang="en-US" dirty="0" err="1">
                <a:solidFill>
                  <a:schemeClr val="bg1"/>
                </a:solidFill>
                <a:latin typeface="Times New Roman" panose="02020603050405020304" pitchFamily="18" charset="0"/>
                <a:cs typeface="Times New Roman" panose="02020603050405020304" pitchFamily="18" charset="0"/>
              </a:rPr>
              <a:t>GilAarseth</a:t>
            </a:r>
            <a:r>
              <a:rPr lang="en-US" dirty="0">
                <a:solidFill>
                  <a:schemeClr val="bg1"/>
                </a:solidFill>
                <a:latin typeface="Times New Roman" panose="02020603050405020304" pitchFamily="18" charset="0"/>
                <a:cs typeface="Times New Roman" panose="02020603050405020304" pitchFamily="18" charset="0"/>
              </a:rPr>
              <a:t>, E., Sedated, S. M., &amp;</a:t>
            </a:r>
            <a:r>
              <a:rPr lang="en-US" dirty="0" err="1">
                <a:solidFill>
                  <a:schemeClr val="bg1"/>
                </a:solidFill>
                <a:latin typeface="Times New Roman" panose="02020603050405020304" pitchFamily="18" charset="0"/>
                <a:cs typeface="Times New Roman" panose="02020603050405020304" pitchFamily="18" charset="0"/>
              </a:rPr>
              <a:t>Sunnanå</a:t>
            </a:r>
            <a:r>
              <a:rPr lang="en-US" dirty="0">
                <a:solidFill>
                  <a:schemeClr val="bg1"/>
                </a:solidFill>
                <a:latin typeface="Times New Roman" panose="02020603050405020304" pitchFamily="18" charset="0"/>
                <a:cs typeface="Times New Roman" panose="02020603050405020304" pitchFamily="18" charset="0"/>
              </a:rPr>
              <a:t>, L. (2003).A multi-dimensional typology of games. In </a:t>
            </a:r>
            <a:r>
              <a:rPr lang="en-US" dirty="0" err="1">
                <a:solidFill>
                  <a:schemeClr val="bg1"/>
                </a:solidFill>
                <a:latin typeface="Times New Roman" panose="02020603050405020304" pitchFamily="18" charset="0"/>
                <a:cs typeface="Times New Roman" panose="02020603050405020304" pitchFamily="18" charset="0"/>
              </a:rPr>
              <a:t>LevelUp</a:t>
            </a:r>
            <a:r>
              <a:rPr lang="en-US" dirty="0">
                <a:solidFill>
                  <a:schemeClr val="bg1"/>
                </a:solidFill>
                <a:latin typeface="Times New Roman" panose="02020603050405020304" pitchFamily="18" charset="0"/>
                <a:cs typeface="Times New Roman" panose="02020603050405020304" pitchFamily="18" charset="0"/>
              </a:rPr>
              <a:t>. Presented at the Digital Games Research Association (</a:t>
            </a:r>
            <a:r>
              <a:rPr lang="en-US" dirty="0" err="1">
                <a:solidFill>
                  <a:schemeClr val="bg1"/>
                </a:solidFill>
                <a:latin typeface="Times New Roman" panose="02020603050405020304" pitchFamily="18" charset="0"/>
                <a:cs typeface="Times New Roman" panose="02020603050405020304" pitchFamily="18" charset="0"/>
              </a:rPr>
              <a:t>DiGRA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DiGRA</a:t>
            </a:r>
            <a:r>
              <a:rPr lang="en-US" dirty="0">
                <a:solidFill>
                  <a:schemeClr val="bg1"/>
                </a:solidFill>
                <a:latin typeface="Times New Roman" panose="02020603050405020304" pitchFamily="18" charset="0"/>
                <a:cs typeface="Times New Roman" panose="02020603050405020304" pitchFamily="18" charset="0"/>
              </a:rPr>
              <a:t> and Utrecht </a:t>
            </a:r>
            <a:r>
              <a:rPr lang="en-US" dirty="0" err="1">
                <a:solidFill>
                  <a:schemeClr val="bg1"/>
                </a:solidFill>
                <a:latin typeface="Times New Roman" panose="02020603050405020304" pitchFamily="18" charset="0"/>
                <a:cs typeface="Times New Roman" panose="02020603050405020304" pitchFamily="18" charset="0"/>
              </a:rPr>
              <a:t>University,Utrecht</a:t>
            </a:r>
            <a:r>
              <a:rPr lang="en-US" dirty="0">
                <a:solidFill>
                  <a:schemeClr val="bg1"/>
                </a:solidFill>
                <a:latin typeface="Times New Roman" panose="02020603050405020304" pitchFamily="18" charset="0"/>
                <a:cs typeface="Times New Roman" panose="02020603050405020304" pitchFamily="18" charset="0"/>
              </a:rPr>
              <a:t>.                  </a:t>
            </a:r>
          </a:p>
          <a:p>
            <a:pPr marL="457200" lvl="0" indent="-4572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christ</a:t>
            </a:r>
            <a:r>
              <a:rPr lang="en-US" dirty="0">
                <a:solidFill>
                  <a:schemeClr val="bg1"/>
                </a:solidFill>
                <a:latin typeface="Times New Roman" panose="02020603050405020304" pitchFamily="18" charset="0"/>
                <a:cs typeface="Times New Roman" panose="02020603050405020304" pitchFamily="18" charset="0"/>
              </a:rPr>
              <a:t>, A., &amp;</a:t>
            </a:r>
            <a:r>
              <a:rPr lang="en-US" dirty="0" err="1">
                <a:solidFill>
                  <a:schemeClr val="bg1"/>
                </a:solidFill>
                <a:latin typeface="Times New Roman" panose="02020603050405020304" pitchFamily="18" charset="0"/>
                <a:cs typeface="Times New Roman" panose="02020603050405020304" pitchFamily="18" charset="0"/>
              </a:rPr>
              <a:t>Bawden</a:t>
            </a:r>
            <a:r>
              <a:rPr lang="en-US" dirty="0">
                <a:solidFill>
                  <a:schemeClr val="bg1"/>
                </a:solidFill>
                <a:latin typeface="Times New Roman" panose="02020603050405020304" pitchFamily="18" charset="0"/>
                <a:cs typeface="Times New Roman" panose="02020603050405020304" pitchFamily="18" charset="0"/>
              </a:rPr>
              <a:t>, D. (1997). Thesaurus construction and </a:t>
            </a:r>
            <a:r>
              <a:rPr lang="en-US" dirty="0" err="1">
                <a:solidFill>
                  <a:schemeClr val="bg1"/>
                </a:solidFill>
                <a:latin typeface="Times New Roman" panose="02020603050405020304" pitchFamily="18" charset="0"/>
                <a:cs typeface="Times New Roman" panose="02020603050405020304" pitchFamily="18" charset="0"/>
              </a:rPr>
              <a:t>use:A</a:t>
            </a:r>
            <a:r>
              <a:rPr lang="en-US" dirty="0">
                <a:solidFill>
                  <a:schemeClr val="bg1"/>
                </a:solidFill>
                <a:latin typeface="Times New Roman" panose="02020603050405020304" pitchFamily="18" charset="0"/>
                <a:cs typeface="Times New Roman" panose="02020603050405020304" pitchFamily="18" charset="0"/>
              </a:rPr>
              <a:t> practical manual. </a:t>
            </a:r>
            <a:r>
              <a:rPr lang="en-US" dirty="0" err="1">
                <a:solidFill>
                  <a:schemeClr val="bg1"/>
                </a:solidFill>
                <a:latin typeface="Times New Roman" panose="02020603050405020304" pitchFamily="18" charset="0"/>
                <a:cs typeface="Times New Roman" panose="02020603050405020304" pitchFamily="18" charset="0"/>
              </a:rPr>
              <a:t>Aslib</a:t>
            </a:r>
            <a:r>
              <a:rPr lang="en-US" dirty="0">
                <a:solidFill>
                  <a:schemeClr val="bg1"/>
                </a:solidFill>
                <a:latin typeface="Times New Roman" panose="02020603050405020304" pitchFamily="18" charset="0"/>
                <a:cs typeface="Times New Roman" panose="02020603050405020304" pitchFamily="18" charset="0"/>
              </a:rPr>
              <a:t>, London.  </a:t>
            </a:r>
          </a:p>
          <a:p>
            <a:pPr marL="457200" lvl="0" indent="-4572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Apperley</a:t>
            </a:r>
            <a:r>
              <a:rPr lang="en-US" dirty="0">
                <a:solidFill>
                  <a:schemeClr val="bg1"/>
                </a:solidFill>
                <a:latin typeface="Times New Roman" panose="02020603050405020304" pitchFamily="18" charset="0"/>
                <a:cs typeface="Times New Roman" panose="02020603050405020304" pitchFamily="18" charset="0"/>
              </a:rPr>
              <a:t>, T. H. (2006). Genre and game studies: Toward a critical approach to video game genres. Simulation &amp; Gaming, 37(1), 6-23.</a:t>
            </a:r>
          </a:p>
          <a:p>
            <a:pPr marL="457200" lvl="0" indent="-4572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Broughton, V. (2008). A faceted classification as the basis of a faceted terminology. </a:t>
            </a:r>
            <a:r>
              <a:rPr lang="en-US" dirty="0" err="1">
                <a:solidFill>
                  <a:schemeClr val="bg1"/>
                </a:solidFill>
                <a:latin typeface="Times New Roman" panose="02020603050405020304" pitchFamily="18" charset="0"/>
                <a:cs typeface="Times New Roman" panose="02020603050405020304" pitchFamily="18" charset="0"/>
              </a:rPr>
              <a:t>Axiomathes</a:t>
            </a:r>
            <a:r>
              <a:rPr lang="en-US" dirty="0">
                <a:solidFill>
                  <a:schemeClr val="bg1"/>
                </a:solidFill>
                <a:latin typeface="Times New Roman" panose="02020603050405020304" pitchFamily="18" charset="0"/>
                <a:cs typeface="Times New Roman" panose="02020603050405020304" pitchFamily="18" charset="0"/>
              </a:rPr>
              <a:t>, 18(2), 193-210.</a:t>
            </a:r>
          </a:p>
          <a:p>
            <a:pPr marL="457200" lvl="0" indent="-4572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Broughton, V., &amp; Slavic, A. (2007). Building a faceted classification for the humanities: principles and procedures. Journal of Documentation, 63(5), 727-754.</a:t>
            </a:r>
          </a:p>
          <a:p>
            <a:pPr marL="457200" lvl="0" indent="-4572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Clearwater, D. A. (2011). What defines video game genre? Thinking about genre study after the great divide. Loading…The Journal of the Canadian Game Studies Association, 5(8), 29-49.</a:t>
            </a:r>
          </a:p>
          <a:p>
            <a:pPr marL="457200" lvl="0" indent="-4572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Djaouti</a:t>
            </a:r>
            <a:r>
              <a:rPr lang="en-US" dirty="0">
                <a:solidFill>
                  <a:schemeClr val="bg1"/>
                </a:solidFill>
                <a:latin typeface="Times New Roman" panose="02020603050405020304" pitchFamily="18" charset="0"/>
                <a:cs typeface="Times New Roman" panose="02020603050405020304" pitchFamily="18" charset="0"/>
              </a:rPr>
              <a:t>, D., Alvarez, J., </a:t>
            </a:r>
            <a:r>
              <a:rPr lang="en-US" dirty="0" err="1">
                <a:solidFill>
                  <a:schemeClr val="bg1"/>
                </a:solidFill>
                <a:latin typeface="Times New Roman" panose="02020603050405020304" pitchFamily="18" charset="0"/>
                <a:cs typeface="Times New Roman" panose="02020603050405020304" pitchFamily="18" charset="0"/>
              </a:rPr>
              <a:t>Jessel</a:t>
            </a:r>
            <a:r>
              <a:rPr lang="en-US" dirty="0">
                <a:solidFill>
                  <a:schemeClr val="bg1"/>
                </a:solidFill>
                <a:latin typeface="Times New Roman" panose="02020603050405020304" pitchFamily="18" charset="0"/>
                <a:cs typeface="Times New Roman" panose="02020603050405020304" pitchFamily="18" charset="0"/>
              </a:rPr>
              <a:t>, J-P., &amp;</a:t>
            </a:r>
            <a:r>
              <a:rPr lang="en-US" dirty="0" err="1">
                <a:solidFill>
                  <a:schemeClr val="bg1"/>
                </a:solidFill>
                <a:latin typeface="Times New Roman" panose="02020603050405020304" pitchFamily="18" charset="0"/>
                <a:cs typeface="Times New Roman" panose="02020603050405020304" pitchFamily="18" charset="0"/>
              </a:rPr>
              <a:t>Methel</a:t>
            </a:r>
            <a:r>
              <a:rPr lang="en-US" dirty="0">
                <a:solidFill>
                  <a:schemeClr val="bg1"/>
                </a:solidFill>
                <a:latin typeface="Times New Roman" panose="02020603050405020304" pitchFamily="18" charset="0"/>
                <a:cs typeface="Times New Roman" panose="02020603050405020304" pitchFamily="18" charset="0"/>
              </a:rPr>
              <a:t>, G. (2007). Towards a classification of videogames. In Proceedings of the AISB’07 Conference (Scotland, UK). </a:t>
            </a:r>
          </a:p>
          <a:p>
            <a:pPr marL="457200" lvl="0" indent="-4572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Djaouti</a:t>
            </a:r>
            <a:r>
              <a:rPr lang="en-US" dirty="0">
                <a:solidFill>
                  <a:schemeClr val="bg1"/>
                </a:solidFill>
                <a:latin typeface="Times New Roman" panose="02020603050405020304" pitchFamily="18" charset="0"/>
                <a:cs typeface="Times New Roman" panose="02020603050405020304" pitchFamily="18" charset="0"/>
              </a:rPr>
              <a:t>, D., Alvarez, J., </a:t>
            </a:r>
            <a:r>
              <a:rPr lang="en-US" dirty="0" err="1">
                <a:solidFill>
                  <a:schemeClr val="bg1"/>
                </a:solidFill>
                <a:latin typeface="Times New Roman" panose="02020603050405020304" pitchFamily="18" charset="0"/>
                <a:cs typeface="Times New Roman" panose="02020603050405020304" pitchFamily="18" charset="0"/>
              </a:rPr>
              <a:t>Jessel</a:t>
            </a:r>
            <a:r>
              <a:rPr lang="en-US" dirty="0">
                <a:solidFill>
                  <a:schemeClr val="bg1"/>
                </a:solidFill>
                <a:latin typeface="Times New Roman" panose="02020603050405020304" pitchFamily="18" charset="0"/>
                <a:cs typeface="Times New Roman" panose="02020603050405020304" pitchFamily="18" charset="0"/>
              </a:rPr>
              <a:t>, J-P., &amp;</a:t>
            </a:r>
            <a:r>
              <a:rPr lang="en-US" dirty="0" err="1">
                <a:solidFill>
                  <a:schemeClr val="bg1"/>
                </a:solidFill>
                <a:latin typeface="Times New Roman" panose="02020603050405020304" pitchFamily="18" charset="0"/>
                <a:cs typeface="Times New Roman" panose="02020603050405020304" pitchFamily="18" charset="0"/>
              </a:rPr>
              <a:t>Methel</a:t>
            </a:r>
            <a:r>
              <a:rPr lang="en-US" dirty="0">
                <a:solidFill>
                  <a:schemeClr val="bg1"/>
                </a:solidFill>
                <a:latin typeface="Times New Roman" panose="02020603050405020304" pitchFamily="18" charset="0"/>
                <a:cs typeface="Times New Roman" panose="02020603050405020304" pitchFamily="18" charset="0"/>
              </a:rPr>
              <a:t>, G. (2008). Play, game, world: Anatomy of videogames. International Journal of Intelligent Games &amp; Simulation, 5(1), 35-39. </a:t>
            </a:r>
          </a:p>
          <a:p>
            <a:pPr marL="457200" lvl="0" indent="-457200">
              <a:buFont typeface="+mj-lt"/>
              <a:buAutoNum type="arabicPeriod"/>
            </a:pPr>
            <a:r>
              <a:rPr lang="en-US" dirty="0" err="1">
                <a:solidFill>
                  <a:schemeClr val="bg1"/>
                </a:solidFill>
                <a:latin typeface="Times New Roman" panose="02020603050405020304" pitchFamily="18" charset="0"/>
                <a:cs typeface="Times New Roman" panose="02020603050405020304" pitchFamily="18" charset="0"/>
              </a:rPr>
              <a:t>Elverdam</a:t>
            </a:r>
            <a:r>
              <a:rPr lang="en-US" dirty="0">
                <a:solidFill>
                  <a:schemeClr val="bg1"/>
                </a:solidFill>
                <a:latin typeface="Times New Roman" panose="02020603050405020304" pitchFamily="18" charset="0"/>
                <a:cs typeface="Times New Roman" panose="02020603050405020304" pitchFamily="18" charset="0"/>
              </a:rPr>
              <a:t>, C., &amp;</a:t>
            </a:r>
            <a:r>
              <a:rPr lang="en-US" dirty="0" err="1">
                <a:solidFill>
                  <a:schemeClr val="bg1"/>
                </a:solidFill>
                <a:latin typeface="Times New Roman" panose="02020603050405020304" pitchFamily="18" charset="0"/>
                <a:cs typeface="Times New Roman" panose="02020603050405020304" pitchFamily="18" charset="0"/>
              </a:rPr>
              <a:t>Aarseth</a:t>
            </a:r>
            <a:r>
              <a:rPr lang="en-US" dirty="0">
                <a:solidFill>
                  <a:schemeClr val="bg1"/>
                </a:solidFill>
                <a:latin typeface="Times New Roman" panose="02020603050405020304" pitchFamily="18" charset="0"/>
                <a:cs typeface="Times New Roman" panose="02020603050405020304" pitchFamily="18" charset="0"/>
              </a:rPr>
              <a:t>, E. (2007). Game classification and game design: Construction through critical analysis. Games and Culture, 2(1), 3–22. </a:t>
            </a:r>
          </a:p>
          <a:p>
            <a:pPr marL="457200" indent="-4572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Entertainment Software Rating Board. (2010). How much do you know about video games? http://www.esrb.org/about/video-game-industry-statistics.jsp</a:t>
            </a:r>
          </a:p>
        </p:txBody>
      </p:sp>
    </p:spTree>
    <p:extLst>
      <p:ext uri="{BB962C8B-B14F-4D97-AF65-F5344CB8AC3E}">
        <p14:creationId xmlns:p14="http://schemas.microsoft.com/office/powerpoint/2010/main" val="37617923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22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425" y="166396"/>
            <a:ext cx="8246706" cy="1524000"/>
          </a:xfrm>
        </p:spPr>
        <p:txBody>
          <a:bodyPr/>
          <a:lstStyle/>
          <a:p>
            <a:r>
              <a:rPr lang="en-US" b="1" dirty="0">
                <a:solidFill>
                  <a:schemeClr val="bg1"/>
                </a:solidFill>
                <a:effectLst>
                  <a:outerShdw blurRad="38100" dist="38100" dir="2700000" algn="tl">
                    <a:srgbClr val="000000">
                      <a:alpha val="43137"/>
                    </a:srgbClr>
                  </a:outerShdw>
                </a:effectLst>
              </a:rPr>
              <a:t>        </a:t>
            </a:r>
            <a:r>
              <a:rPr lang="en-US" b="1" dirty="0">
                <a:solidFill>
                  <a:srgbClr val="FFFF00"/>
                </a:solidFill>
                <a:effectLst>
                  <a:outerShdw blurRad="38100" dist="38100" dir="2700000" algn="tl">
                    <a:srgbClr val="000000">
                      <a:alpha val="43137"/>
                    </a:srgbClr>
                  </a:outerShdw>
                </a:effectLst>
                <a:latin typeface="Arial Rounded MT Bold" panose="020F0704030504030204" pitchFamily="34" charset="0"/>
              </a:rPr>
              <a:t>Question &amp; answer session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1603" y="1908499"/>
            <a:ext cx="4402350" cy="4389664"/>
          </a:xfrm>
          <a:prstGeom prst="rect">
            <a:avLst/>
          </a:prstGeom>
        </p:spPr>
      </p:pic>
    </p:spTree>
    <p:extLst>
      <p:ext uri="{BB962C8B-B14F-4D97-AF65-F5344CB8AC3E}">
        <p14:creationId xmlns:p14="http://schemas.microsoft.com/office/powerpoint/2010/main" val="9510224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9000">
              <a:schemeClr val="bg2">
                <a:tint val="97000"/>
                <a:hueMod val="92000"/>
                <a:satMod val="169000"/>
                <a:lumMod val="164000"/>
              </a:schemeClr>
            </a:gs>
            <a:gs pos="70000">
              <a:schemeClr val="bg2">
                <a:shade val="96000"/>
                <a:satMod val="120000"/>
                <a:lumMod val="90000"/>
              </a:schemeClr>
            </a:gs>
            <a:gs pos="91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20476307">
            <a:off x="1688590" y="2293539"/>
            <a:ext cx="5999204" cy="2155639"/>
          </a:xfrm>
        </p:spPr>
        <p:txBody>
          <a:bodyPr>
            <a:normAutofit/>
          </a:bodyPr>
          <a:lstStyle/>
          <a:p>
            <a:r>
              <a:rPr lang="en-US" sz="6600" dirty="0">
                <a:solidFill>
                  <a:schemeClr val="bg1"/>
                </a:solidFill>
                <a:latin typeface="Comic Sans MS" panose="030F0702030302020204" pitchFamily="66" charset="0"/>
              </a:rPr>
              <a:t> </a:t>
            </a:r>
            <a:r>
              <a:rPr lang="en-US" sz="6600" dirty="0">
                <a:solidFill>
                  <a:srgbClr val="C00000"/>
                </a:solidFill>
                <a:latin typeface="Comic Sans MS" panose="030F0702030302020204" pitchFamily="66" charset="0"/>
              </a:rPr>
              <a:t>Thank you</a:t>
            </a:r>
          </a:p>
        </p:txBody>
      </p:sp>
    </p:spTree>
    <p:extLst>
      <p:ext uri="{BB962C8B-B14F-4D97-AF65-F5344CB8AC3E}">
        <p14:creationId xmlns:p14="http://schemas.microsoft.com/office/powerpoint/2010/main" val="37894004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399"/>
            <a:ext cx="7574902" cy="5848739"/>
          </a:xfrm>
        </p:spPr>
        <p:txBody>
          <a:bodyPr>
            <a:normAutofit fontScale="92500" lnSpcReduction="20000"/>
          </a:bodyPr>
          <a:lstStyle/>
          <a:p>
            <a:pPr marL="0" indent="0">
              <a:buNone/>
            </a:pPr>
            <a:r>
              <a:rPr lang="en-US" sz="3600" dirty="0">
                <a:solidFill>
                  <a:schemeClr val="bg1"/>
                </a:solidFill>
                <a:latin typeface="+mj-lt"/>
              </a:rPr>
              <a:t>Group name : </a:t>
            </a:r>
            <a:r>
              <a:rPr lang="en-US" sz="3600" dirty="0">
                <a:solidFill>
                  <a:schemeClr val="accent6"/>
                </a:solidFill>
                <a:latin typeface="+mj-lt"/>
              </a:rPr>
              <a:t>CYBORG</a:t>
            </a:r>
            <a:r>
              <a:rPr lang="en-US" sz="3600" dirty="0">
                <a:solidFill>
                  <a:schemeClr val="bg1"/>
                </a:solidFill>
                <a:latin typeface="+mj-lt"/>
              </a:rPr>
              <a:t> </a:t>
            </a:r>
            <a:br>
              <a:rPr lang="en-US" sz="3600" dirty="0">
                <a:solidFill>
                  <a:schemeClr val="bg1"/>
                </a:solidFill>
                <a:latin typeface="+mj-lt"/>
              </a:rPr>
            </a:br>
            <a:endParaRPr lang="en-US" sz="3600" dirty="0">
              <a:solidFill>
                <a:schemeClr val="bg1"/>
              </a:solidFill>
              <a:latin typeface="+mj-lt"/>
            </a:endParaRPr>
          </a:p>
          <a:p>
            <a:pPr marL="0" indent="0">
              <a:buNone/>
            </a:pPr>
            <a:r>
              <a:rPr lang="en-US" sz="3600" dirty="0">
                <a:solidFill>
                  <a:schemeClr val="bg1"/>
                </a:solidFill>
                <a:latin typeface="+mj-lt"/>
              </a:rPr>
              <a:t>Group members :</a:t>
            </a:r>
          </a:p>
          <a:p>
            <a:pPr marL="0" indent="0">
              <a:buNone/>
            </a:pPr>
            <a:endParaRPr lang="en-US" sz="3600" dirty="0">
              <a:solidFill>
                <a:schemeClr val="bg1"/>
              </a:solidFill>
              <a:latin typeface="Cambria" panose="02040503050406030204" pitchFamily="18" charset="0"/>
            </a:endParaRPr>
          </a:p>
          <a:p>
            <a:pPr marL="0" indent="0">
              <a:buNone/>
            </a:pPr>
            <a:r>
              <a:rPr lang="en-US" dirty="0">
                <a:solidFill>
                  <a:schemeClr val="bg1"/>
                </a:solidFill>
                <a:latin typeface="+mj-lt"/>
              </a:rPr>
              <a:t>	1. Name : SAYED ATIK JAWAD</a:t>
            </a:r>
            <a:br>
              <a:rPr lang="en-US" dirty="0">
                <a:solidFill>
                  <a:schemeClr val="bg1"/>
                </a:solidFill>
                <a:latin typeface="+mj-lt"/>
              </a:rPr>
            </a:br>
            <a:r>
              <a:rPr lang="en-US" dirty="0">
                <a:solidFill>
                  <a:schemeClr val="bg1"/>
                </a:solidFill>
                <a:latin typeface="+mj-lt"/>
              </a:rPr>
              <a:t>    	    ID        : 2015100000044</a:t>
            </a:r>
            <a:br>
              <a:rPr lang="en-US" dirty="0">
                <a:solidFill>
                  <a:schemeClr val="bg1"/>
                </a:solidFill>
                <a:latin typeface="+mj-lt"/>
              </a:rPr>
            </a:br>
            <a:br>
              <a:rPr lang="en-US" dirty="0">
                <a:solidFill>
                  <a:schemeClr val="bg1"/>
                </a:solidFill>
                <a:latin typeface="+mj-lt"/>
              </a:rPr>
            </a:br>
            <a:br>
              <a:rPr lang="en-US" dirty="0">
                <a:solidFill>
                  <a:schemeClr val="bg1"/>
                </a:solidFill>
                <a:latin typeface="+mj-lt"/>
              </a:rPr>
            </a:br>
            <a:r>
              <a:rPr lang="en-US" dirty="0">
                <a:solidFill>
                  <a:schemeClr val="bg1"/>
                </a:solidFill>
                <a:latin typeface="+mj-lt"/>
              </a:rPr>
              <a:t>	2. Name : SHAPON KUMAR ROY</a:t>
            </a:r>
            <a:br>
              <a:rPr lang="en-US" dirty="0">
                <a:solidFill>
                  <a:schemeClr val="bg1"/>
                </a:solidFill>
                <a:latin typeface="+mj-lt"/>
              </a:rPr>
            </a:br>
            <a:r>
              <a:rPr lang="en-US" dirty="0">
                <a:solidFill>
                  <a:schemeClr val="bg1"/>
                </a:solidFill>
                <a:latin typeface="+mj-lt"/>
              </a:rPr>
              <a:t>   	    ID        : 2016000000166</a:t>
            </a:r>
            <a:br>
              <a:rPr lang="en-US" dirty="0">
                <a:solidFill>
                  <a:schemeClr val="bg1"/>
                </a:solidFill>
                <a:latin typeface="+mj-lt"/>
              </a:rPr>
            </a:br>
            <a:r>
              <a:rPr lang="en-US" dirty="0">
                <a:solidFill>
                  <a:schemeClr val="bg1"/>
                </a:solidFill>
                <a:latin typeface="+mj-lt"/>
              </a:rPr>
              <a:t>  </a:t>
            </a:r>
            <a:br>
              <a:rPr lang="en-US" dirty="0">
                <a:solidFill>
                  <a:schemeClr val="bg1"/>
                </a:solidFill>
                <a:latin typeface="+mj-lt"/>
              </a:rPr>
            </a:br>
            <a:br>
              <a:rPr lang="en-US" dirty="0">
                <a:solidFill>
                  <a:schemeClr val="bg1"/>
                </a:solidFill>
                <a:latin typeface="+mj-lt"/>
              </a:rPr>
            </a:br>
            <a:r>
              <a:rPr lang="en-US" dirty="0">
                <a:solidFill>
                  <a:schemeClr val="bg1"/>
                </a:solidFill>
                <a:latin typeface="+mj-lt"/>
              </a:rPr>
              <a:t>	3. Name : REFAT REHMAN</a:t>
            </a:r>
            <a:br>
              <a:rPr lang="en-US" dirty="0">
                <a:solidFill>
                  <a:schemeClr val="bg1"/>
                </a:solidFill>
                <a:latin typeface="+mj-lt"/>
              </a:rPr>
            </a:br>
            <a:r>
              <a:rPr lang="en-US" dirty="0">
                <a:solidFill>
                  <a:schemeClr val="bg1"/>
                </a:solidFill>
                <a:latin typeface="+mj-lt"/>
              </a:rPr>
              <a:t>   	    ID        : 2016000000165</a:t>
            </a:r>
            <a:br>
              <a:rPr lang="en-US" dirty="0">
                <a:solidFill>
                  <a:schemeClr val="bg1"/>
                </a:solidFill>
                <a:latin typeface="+mj-lt"/>
              </a:rPr>
            </a:br>
            <a:br>
              <a:rPr lang="en-US" dirty="0">
                <a:solidFill>
                  <a:schemeClr val="bg1"/>
                </a:solidFill>
                <a:latin typeface="+mj-lt"/>
              </a:rPr>
            </a:br>
            <a:br>
              <a:rPr lang="en-US" dirty="0">
                <a:solidFill>
                  <a:schemeClr val="bg1"/>
                </a:solidFill>
                <a:latin typeface="+mj-lt"/>
              </a:rPr>
            </a:br>
            <a:r>
              <a:rPr lang="en-US" dirty="0">
                <a:solidFill>
                  <a:schemeClr val="bg1"/>
                </a:solidFill>
                <a:latin typeface="+mj-lt"/>
              </a:rPr>
              <a:t>	4. Name : KHALID HOSSAIN</a:t>
            </a:r>
            <a:br>
              <a:rPr lang="en-US" dirty="0">
                <a:solidFill>
                  <a:schemeClr val="bg1"/>
                </a:solidFill>
                <a:latin typeface="+mj-lt"/>
              </a:rPr>
            </a:br>
            <a:r>
              <a:rPr lang="en-US" dirty="0">
                <a:solidFill>
                  <a:schemeClr val="bg1"/>
                </a:solidFill>
                <a:latin typeface="+mj-lt"/>
              </a:rPr>
              <a:t>   	     ID        : 2016000000191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089420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86000">
              <a:schemeClr val="bg2">
                <a:tint val="97000"/>
                <a:hueMod val="92000"/>
                <a:satMod val="169000"/>
                <a:lumMod val="164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967" y="129074"/>
            <a:ext cx="7044558" cy="1037253"/>
          </a:xfrm>
        </p:spPr>
        <p:txBody>
          <a:bodyPr>
            <a:normAutofit/>
          </a:bodyPr>
          <a:lstStyle/>
          <a:p>
            <a:pPr marL="457200" indent="-457200">
              <a:buFont typeface="Wingdings" panose="05000000000000000000" pitchFamily="2" charset="2"/>
              <a:buChar char="q"/>
            </a:pPr>
            <a:r>
              <a:rPr lang="en-US" b="1" cap="small" dirty="0">
                <a:solidFill>
                  <a:schemeClr val="bg1"/>
                </a:solidFill>
              </a:rPr>
              <a:t> Overview of today’s presentation</a:t>
            </a:r>
          </a:p>
        </p:txBody>
      </p:sp>
      <p:sp>
        <p:nvSpPr>
          <p:cNvPr id="4" name="Content Placeholder 3"/>
          <p:cNvSpPr>
            <a:spLocks noGrp="1"/>
          </p:cNvSpPr>
          <p:nvPr>
            <p:ph sz="half" idx="13"/>
          </p:nvPr>
        </p:nvSpPr>
        <p:spPr>
          <a:xfrm>
            <a:off x="5086739" y="929259"/>
            <a:ext cx="3949967" cy="3767667"/>
          </a:xfrm>
        </p:spPr>
        <p:txBody>
          <a:bodyPr/>
          <a:lstStyle/>
          <a:p>
            <a:pPr>
              <a:buFont typeface="Wingdings" panose="05000000000000000000" pitchFamily="2" charset="2"/>
              <a:buChar char="Ø"/>
            </a:pPr>
            <a:r>
              <a:rPr lang="en-US" dirty="0">
                <a:solidFill>
                  <a:schemeClr val="bg1"/>
                </a:solidFill>
              </a:rPr>
              <a:t>Survey</a:t>
            </a:r>
          </a:p>
          <a:p>
            <a:pPr>
              <a:buFont typeface="Wingdings" panose="05000000000000000000" pitchFamily="2" charset="2"/>
              <a:buChar char="Ø"/>
            </a:pPr>
            <a:r>
              <a:rPr lang="en-US" dirty="0">
                <a:solidFill>
                  <a:schemeClr val="bg1"/>
                </a:solidFill>
              </a:rPr>
              <a:t>Limitations</a:t>
            </a:r>
          </a:p>
          <a:p>
            <a:pPr>
              <a:buFont typeface="Wingdings" panose="05000000000000000000" pitchFamily="2" charset="2"/>
              <a:buChar char="Ø"/>
            </a:pPr>
            <a:r>
              <a:rPr lang="en-US" dirty="0">
                <a:solidFill>
                  <a:schemeClr val="bg1"/>
                </a:solidFill>
              </a:rPr>
              <a:t>Suggestions</a:t>
            </a:r>
          </a:p>
          <a:p>
            <a:pPr>
              <a:buFont typeface="Wingdings" panose="05000000000000000000" pitchFamily="2" charset="2"/>
              <a:buChar char="Ø"/>
            </a:pPr>
            <a:r>
              <a:rPr lang="en-US" dirty="0">
                <a:solidFill>
                  <a:schemeClr val="bg1"/>
                </a:solidFill>
              </a:rPr>
              <a:t>Conclusion</a:t>
            </a:r>
          </a:p>
          <a:p>
            <a:pPr>
              <a:buFont typeface="Wingdings" panose="05000000000000000000" pitchFamily="2" charset="2"/>
              <a:buChar char="Ø"/>
            </a:pPr>
            <a:r>
              <a:rPr lang="en-US" dirty="0">
                <a:solidFill>
                  <a:schemeClr val="bg1"/>
                </a:solidFill>
              </a:rPr>
              <a:t>References</a:t>
            </a:r>
          </a:p>
          <a:p>
            <a:pPr>
              <a:buFont typeface="Wingdings" panose="05000000000000000000" pitchFamily="2" charset="2"/>
              <a:buChar char="Ø"/>
            </a:pPr>
            <a:r>
              <a:rPr lang="en-US" dirty="0">
                <a:solidFill>
                  <a:schemeClr val="bg1"/>
                </a:solidFill>
              </a:rPr>
              <a:t>Q&amp;A Session</a:t>
            </a:r>
          </a:p>
          <a:p>
            <a:endParaRPr lang="en-US" dirty="0">
              <a:solidFill>
                <a:schemeClr val="bg1"/>
              </a:solidFill>
            </a:endParaRPr>
          </a:p>
        </p:txBody>
      </p:sp>
      <p:sp>
        <p:nvSpPr>
          <p:cNvPr id="3" name="Content Placeholder 2"/>
          <p:cNvSpPr>
            <a:spLocks noGrp="1"/>
          </p:cNvSpPr>
          <p:nvPr>
            <p:ph sz="quarter" idx="4"/>
          </p:nvPr>
        </p:nvSpPr>
        <p:spPr>
          <a:xfrm>
            <a:off x="304966" y="1244081"/>
            <a:ext cx="3948238" cy="5361991"/>
          </a:xfrm>
        </p:spPr>
        <p:txBody>
          <a:bodyPr>
            <a:normAutofit fontScale="92500" lnSpcReduction="20000"/>
          </a:bodyPr>
          <a:lstStyle/>
          <a:p>
            <a:pPr>
              <a:buFont typeface="Wingdings" panose="05000000000000000000" pitchFamily="2" charset="2"/>
              <a:buChar char="Ø"/>
            </a:pPr>
            <a:r>
              <a:rPr lang="en-US" dirty="0">
                <a:solidFill>
                  <a:schemeClr val="bg1"/>
                </a:solidFill>
              </a:rPr>
              <a:t>Abstract</a:t>
            </a:r>
          </a:p>
          <a:p>
            <a:pPr>
              <a:buFont typeface="Wingdings" panose="05000000000000000000" pitchFamily="2" charset="2"/>
              <a:buChar char="Ø"/>
            </a:pPr>
            <a:r>
              <a:rPr lang="en-US" dirty="0">
                <a:solidFill>
                  <a:schemeClr val="bg1"/>
                </a:solidFill>
              </a:rPr>
              <a:t>Introduction</a:t>
            </a:r>
          </a:p>
          <a:p>
            <a:pPr>
              <a:buFont typeface="Wingdings" panose="05000000000000000000" pitchFamily="2" charset="2"/>
              <a:buChar char="Ø"/>
            </a:pPr>
            <a:r>
              <a:rPr lang="en-US" dirty="0">
                <a:solidFill>
                  <a:schemeClr val="bg1"/>
                </a:solidFill>
              </a:rPr>
              <a:t>Body of the Research paper</a:t>
            </a:r>
          </a:p>
          <a:p>
            <a:pPr marL="514350" indent="-514350">
              <a:buFont typeface="+mj-lt"/>
              <a:buAutoNum type="romanLcPeriod"/>
            </a:pPr>
            <a:r>
              <a:rPr lang="en-US" dirty="0">
                <a:solidFill>
                  <a:schemeClr val="bg1"/>
                </a:solidFill>
              </a:rPr>
              <a:t>Action </a:t>
            </a:r>
          </a:p>
          <a:p>
            <a:pPr marL="514350" indent="-514350">
              <a:buFont typeface="+mj-lt"/>
              <a:buAutoNum type="romanLcPeriod"/>
            </a:pPr>
            <a:r>
              <a:rPr lang="en-US" dirty="0">
                <a:solidFill>
                  <a:schemeClr val="bg1"/>
                </a:solidFill>
              </a:rPr>
              <a:t>Action-Adventure</a:t>
            </a:r>
          </a:p>
          <a:p>
            <a:pPr marL="514350" indent="-514350">
              <a:buFont typeface="+mj-lt"/>
              <a:buAutoNum type="romanLcPeriod"/>
            </a:pPr>
            <a:r>
              <a:rPr lang="en-US" dirty="0">
                <a:solidFill>
                  <a:schemeClr val="bg1"/>
                </a:solidFill>
              </a:rPr>
              <a:t>Adventure</a:t>
            </a:r>
          </a:p>
          <a:p>
            <a:pPr marL="514350" indent="-514350">
              <a:buFont typeface="+mj-lt"/>
              <a:buAutoNum type="romanLcPeriod"/>
            </a:pPr>
            <a:r>
              <a:rPr lang="en-US" dirty="0">
                <a:solidFill>
                  <a:schemeClr val="bg1"/>
                </a:solidFill>
              </a:rPr>
              <a:t>Shooter</a:t>
            </a:r>
          </a:p>
          <a:p>
            <a:pPr marL="514350" indent="-514350">
              <a:buFont typeface="+mj-lt"/>
              <a:buAutoNum type="romanLcPeriod"/>
            </a:pPr>
            <a:r>
              <a:rPr lang="en-US" dirty="0">
                <a:solidFill>
                  <a:schemeClr val="bg1"/>
                </a:solidFill>
              </a:rPr>
              <a:t>Role Playing Game (RPG)</a:t>
            </a:r>
          </a:p>
          <a:p>
            <a:pPr marL="514350" indent="-514350">
              <a:buFont typeface="+mj-lt"/>
              <a:buAutoNum type="romanLcPeriod"/>
            </a:pPr>
            <a:r>
              <a:rPr lang="en-US" dirty="0">
                <a:solidFill>
                  <a:schemeClr val="bg1"/>
                </a:solidFill>
              </a:rPr>
              <a:t>Sports</a:t>
            </a:r>
          </a:p>
          <a:p>
            <a:pPr marL="514350" indent="-514350">
              <a:buFont typeface="+mj-lt"/>
              <a:buAutoNum type="romanLcPeriod"/>
            </a:pPr>
            <a:r>
              <a:rPr lang="en-US" dirty="0">
                <a:solidFill>
                  <a:schemeClr val="bg1"/>
                </a:solidFill>
              </a:rPr>
              <a:t>Strategy</a:t>
            </a:r>
          </a:p>
          <a:p>
            <a:pPr marL="514350" indent="-514350">
              <a:buFont typeface="+mj-lt"/>
              <a:buAutoNum type="romanLcPeriod"/>
            </a:pPr>
            <a:r>
              <a:rPr lang="en-US" dirty="0">
                <a:solidFill>
                  <a:schemeClr val="bg1"/>
                </a:solidFill>
              </a:rPr>
              <a:t>Life Simulation</a:t>
            </a:r>
          </a:p>
          <a:p>
            <a:pPr marL="514350" indent="-514350">
              <a:buFont typeface="+mj-lt"/>
              <a:buAutoNum type="romanLcPeriod"/>
            </a:pPr>
            <a:r>
              <a:rPr lang="en-US" dirty="0">
                <a:solidFill>
                  <a:schemeClr val="bg1"/>
                </a:solidFill>
              </a:rPr>
              <a:t>Construction &amp; Management Simulation</a:t>
            </a:r>
          </a:p>
          <a:p>
            <a:pPr marL="514350" indent="-514350">
              <a:buFont typeface="+mj-lt"/>
              <a:buAutoNum type="romanLcPeriod"/>
            </a:pPr>
            <a:r>
              <a:rPr lang="en-US" dirty="0">
                <a:solidFill>
                  <a:schemeClr val="bg1"/>
                </a:solidFill>
              </a:rPr>
              <a:t>Idle Gaming</a:t>
            </a:r>
          </a:p>
          <a:p>
            <a:pPr marL="514350" indent="-514350">
              <a:buFont typeface="+mj-lt"/>
              <a:buAutoNum type="romanLcPeriod"/>
            </a:pPr>
            <a:r>
              <a:rPr lang="en-US" dirty="0">
                <a:solidFill>
                  <a:schemeClr val="bg1"/>
                </a:solidFill>
              </a:rPr>
              <a:t>Other notable games</a:t>
            </a:r>
          </a:p>
        </p:txBody>
      </p:sp>
    </p:spTree>
    <p:extLst>
      <p:ext uri="{BB962C8B-B14F-4D97-AF65-F5344CB8AC3E}">
        <p14:creationId xmlns:p14="http://schemas.microsoft.com/office/powerpoint/2010/main" val="2858057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70588" y="466532"/>
            <a:ext cx="8640147" cy="6064898"/>
          </a:xfrm>
        </p:spPr>
        <p:txBody>
          <a:bodyPr>
            <a:normAutofit/>
          </a:bodyPr>
          <a:lstStyle/>
          <a:p>
            <a:pPr marL="0" indent="0">
              <a:buNone/>
            </a:pPr>
            <a:r>
              <a:rPr lang="en-US" sz="2600" b="1" dirty="0">
                <a:solidFill>
                  <a:schemeClr val="bg1"/>
                </a:solidFill>
              </a:rPr>
              <a:t>Abstract :</a:t>
            </a:r>
            <a:endParaRPr lang="en-US" sz="2600" dirty="0">
              <a:solidFill>
                <a:schemeClr val="bg1"/>
              </a:solidFill>
            </a:endParaRPr>
          </a:p>
          <a:p>
            <a:pPr marL="0" indent="0">
              <a:buNone/>
            </a:pPr>
            <a:r>
              <a:rPr lang="en-US" sz="1800" dirty="0">
                <a:solidFill>
                  <a:schemeClr val="bg1"/>
                </a:solidFill>
              </a:rPr>
              <a:t>Video games category is used to category video games on their game play interaction rather than visual or narrative differences. A video game genre is defined by a set of game play challenges. They are classified independent of their getting or game – world content, unlike other works of fiction such as films or books. For example an action game is still an action game, regard – less of whether it takes place in a fantasy world or outer space. Within game studies there is a look of consensus in reaching accepted formal definition for game categories, some being more observed than others. Like any taxonomy, a video game genre requires certain constants. Most video games feature obstacles to overcome, so video games category can be defined where obstacles are completed in substantially similar ways. This research consists a listing of commonly used video games genre with brief description and examples of each. This list is by no means complete or comprehensive. Chris Crawford   notes that the state of computer game design is changing quickly. We would therefore except the taxonomy presented here to genre classification, the matter of any individual video game’s specific category is open to personal interpretation. Moreover, it is important to be able to “think of each individual game as belonging to several categories at once”.</a:t>
            </a:r>
          </a:p>
          <a:p>
            <a:endParaRPr lang="en-US" dirty="0"/>
          </a:p>
        </p:txBody>
      </p:sp>
    </p:spTree>
    <p:extLst>
      <p:ext uri="{BB962C8B-B14F-4D97-AF65-F5344CB8AC3E}">
        <p14:creationId xmlns:p14="http://schemas.microsoft.com/office/powerpoint/2010/main" val="26206233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34" y="989822"/>
            <a:ext cx="8291028" cy="561392"/>
          </a:xfrm>
        </p:spPr>
        <p:txBody>
          <a:bodyPr>
            <a:normAutofit fontScale="90000"/>
          </a:bodyPr>
          <a:lstStyle/>
          <a:p>
            <a:r>
              <a:rPr lang="en-US" b="1" dirty="0">
                <a:solidFill>
                  <a:schemeClr val="bg1"/>
                </a:solidFill>
              </a:rPr>
              <a:t>Introduction : </a:t>
            </a:r>
          </a:p>
        </p:txBody>
      </p:sp>
      <p:sp>
        <p:nvSpPr>
          <p:cNvPr id="3" name="Content Placeholder 2"/>
          <p:cNvSpPr>
            <a:spLocks noGrp="1"/>
          </p:cNvSpPr>
          <p:nvPr>
            <p:ph idx="1"/>
          </p:nvPr>
        </p:nvSpPr>
        <p:spPr>
          <a:xfrm>
            <a:off x="414434" y="561391"/>
            <a:ext cx="8238931" cy="6063343"/>
          </a:xfrm>
        </p:spPr>
        <p:txBody>
          <a:bodyPr/>
          <a:lstStyle/>
          <a:p>
            <a:pPr marL="0" indent="0">
              <a:buNone/>
            </a:pPr>
            <a:r>
              <a:rPr lang="en-US" dirty="0">
                <a:solidFill>
                  <a:schemeClr val="bg1"/>
                </a:solidFill>
              </a:rPr>
              <a:t>We 4 group mates have prepared a research on the different types of games on several categories. Some can be played on console, some can be played on P.C. Some can be played in mobile phones too. But as the biggest collection of games had been referencing  from the very fast of the invention of computer.</a:t>
            </a:r>
          </a:p>
          <a:p>
            <a:pPr marL="0" indent="0">
              <a:buNone/>
            </a:pPr>
            <a:r>
              <a:rPr lang="en-US" dirty="0">
                <a:solidFill>
                  <a:schemeClr val="bg1"/>
                </a:solidFill>
              </a:rPr>
              <a:t>In our research we tried to elaborate the genres of these games in     detail. The reader must have to found to ultimate glance of different types of games in a complete package often reading our paper.</a:t>
            </a:r>
          </a:p>
          <a:p>
            <a:endParaRPr lang="en-US" dirty="0">
              <a:solidFill>
                <a:schemeClr val="bg1"/>
              </a:solidFill>
            </a:endParaRPr>
          </a:p>
        </p:txBody>
      </p:sp>
    </p:spTree>
    <p:extLst>
      <p:ext uri="{BB962C8B-B14F-4D97-AF65-F5344CB8AC3E}">
        <p14:creationId xmlns:p14="http://schemas.microsoft.com/office/powerpoint/2010/main" val="1974112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192" y="1586204"/>
            <a:ext cx="8182947" cy="2261901"/>
          </a:xfrm>
        </p:spPr>
        <p:txBody>
          <a:bodyPr>
            <a:noAutofit/>
          </a:bodyPr>
          <a:lstStyle/>
          <a:p>
            <a:pPr marL="0" indent="0">
              <a:buFont typeface="Wingdings" pitchFamily="2" charset="2"/>
              <a:buChar char="Ø"/>
            </a:pPr>
            <a:r>
              <a:rPr lang="en-US" sz="1800" dirty="0">
                <a:solidFill>
                  <a:schemeClr val="bg1"/>
                </a:solidFill>
              </a:rPr>
              <a:t>Action game requires players to use quick  reflexes, accuracy , and timing to overcome obstacles.</a:t>
            </a:r>
          </a:p>
          <a:p>
            <a:pPr marL="0" indent="0">
              <a:buFont typeface="Wingdings" pitchFamily="2" charset="2"/>
              <a:buChar char="Ø"/>
            </a:pPr>
            <a:r>
              <a:rPr lang="en-US" sz="1800" dirty="0">
                <a:solidFill>
                  <a:schemeClr val="bg1"/>
                </a:solidFill>
              </a:rPr>
              <a:t> It is perhaps the most basic of gaming genres, and certainly one of the broadest.</a:t>
            </a:r>
          </a:p>
          <a:p>
            <a:pPr marL="0" indent="0">
              <a:buFont typeface="Wingdings" pitchFamily="2" charset="2"/>
              <a:buChar char="Ø"/>
            </a:pPr>
            <a:r>
              <a:rPr lang="en-US" sz="1800" dirty="0">
                <a:solidFill>
                  <a:schemeClr val="bg1"/>
                </a:solidFill>
              </a:rPr>
              <a:t> Action games tend to have game play with emphasis on combat. </a:t>
            </a:r>
          </a:p>
          <a:p>
            <a:pPr marL="0" indent="0">
              <a:buFont typeface="Wingdings" pitchFamily="2" charset="2"/>
              <a:buChar char="Ø"/>
            </a:pPr>
            <a:r>
              <a:rPr lang="en-US" sz="1800" dirty="0">
                <a:solidFill>
                  <a:schemeClr val="bg1"/>
                </a:solidFill>
              </a:rPr>
              <a:t>There are many subgenres of action games, such as fighting games and first-person shooters. </a:t>
            </a:r>
          </a:p>
        </p:txBody>
      </p:sp>
      <p:sp>
        <p:nvSpPr>
          <p:cNvPr id="6" name="TextBox 5"/>
          <p:cNvSpPr txBox="1"/>
          <p:nvPr/>
        </p:nvSpPr>
        <p:spPr>
          <a:xfrm>
            <a:off x="485192" y="4469364"/>
            <a:ext cx="8182947" cy="2031325"/>
          </a:xfrm>
          <a:prstGeom prst="rect">
            <a:avLst/>
          </a:prstGeom>
          <a:noFill/>
        </p:spPr>
        <p:txBody>
          <a:bodyPr wrap="square" rtlCol="0">
            <a:spAutoFit/>
          </a:bodyPr>
          <a:lstStyle/>
          <a:p>
            <a:pPr>
              <a:buFont typeface="Wingdings" pitchFamily="2" charset="2"/>
              <a:buChar char="Ø"/>
            </a:pPr>
            <a:r>
              <a:rPr lang="en-US" dirty="0">
                <a:solidFill>
                  <a:schemeClr val="bg1"/>
                </a:solidFill>
              </a:rPr>
              <a:t>Action -adventure games combine elements of their two component genres, typically featuring long-term obstacles that must overcome using a tool or item as leverage(which is collected earlier),as well as many smaller obstacles almost constantly in the way,  that require elements of action games to overcome.</a:t>
            </a:r>
          </a:p>
          <a:p>
            <a:pPr>
              <a:buFont typeface="Wingdings" pitchFamily="2" charset="2"/>
              <a:buChar char="Ø"/>
            </a:pPr>
            <a:r>
              <a:rPr lang="en-US" dirty="0">
                <a:solidFill>
                  <a:schemeClr val="bg1"/>
                </a:solidFill>
              </a:rPr>
              <a:t> Action adventure games tend to focus on exploration and usually involve item gathering, simple puzzle solving and combat.</a:t>
            </a:r>
          </a:p>
        </p:txBody>
      </p:sp>
      <p:sp>
        <p:nvSpPr>
          <p:cNvPr id="7" name="TextBox 6"/>
          <p:cNvSpPr txBox="1"/>
          <p:nvPr/>
        </p:nvSpPr>
        <p:spPr>
          <a:xfrm>
            <a:off x="485191" y="3927902"/>
            <a:ext cx="6634066" cy="400110"/>
          </a:xfrm>
          <a:prstGeom prst="rect">
            <a:avLst/>
          </a:prstGeom>
          <a:noFill/>
        </p:spPr>
        <p:txBody>
          <a:bodyPr wrap="square" rtlCol="0">
            <a:spAutoFit/>
          </a:bodyPr>
          <a:lstStyle/>
          <a:p>
            <a:r>
              <a:rPr lang="en-US" sz="2000" b="1" dirty="0">
                <a:solidFill>
                  <a:schemeClr val="bg1"/>
                </a:solidFill>
              </a:rPr>
              <a:t>ACTION-ADVENTURE :</a:t>
            </a:r>
          </a:p>
        </p:txBody>
      </p:sp>
      <p:sp>
        <p:nvSpPr>
          <p:cNvPr id="5" name="Title 4"/>
          <p:cNvSpPr>
            <a:spLocks noGrp="1"/>
          </p:cNvSpPr>
          <p:nvPr>
            <p:ph type="title"/>
          </p:nvPr>
        </p:nvSpPr>
        <p:spPr>
          <a:xfrm>
            <a:off x="485191" y="158535"/>
            <a:ext cx="8182948" cy="1223665"/>
          </a:xfrm>
        </p:spPr>
        <p:txBody>
          <a:bodyPr>
            <a:normAutofit fontScale="90000"/>
          </a:bodyPr>
          <a:lstStyle/>
          <a:p>
            <a:r>
              <a:rPr lang="en-US" sz="28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Body</a:t>
            </a:r>
            <a:br>
              <a:rPr lang="en-US" sz="28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800" b="1" dirty="0">
                <a:solidFill>
                  <a:schemeClr val="bg1"/>
                </a:solidFill>
              </a:rPr>
            </a:br>
            <a:r>
              <a:rPr lang="en-US" sz="2400" b="1" dirty="0">
                <a:solidFill>
                  <a:schemeClr val="bg1"/>
                </a:solidFill>
              </a:rPr>
              <a:t>action :</a:t>
            </a:r>
            <a:endParaRPr lang="en-US" sz="2800" b="1" dirty="0">
              <a:solidFill>
                <a:schemeClr val="bg1"/>
              </a:solidFill>
            </a:endParaRPr>
          </a:p>
        </p:txBody>
      </p:sp>
    </p:spTree>
    <p:extLst>
      <p:ext uri="{BB962C8B-B14F-4D97-AF65-F5344CB8AC3E}">
        <p14:creationId xmlns:p14="http://schemas.microsoft.com/office/powerpoint/2010/main" val="23525128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70" y="306356"/>
            <a:ext cx="3013303" cy="298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10" y="232808"/>
            <a:ext cx="5205771" cy="292824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249" y="3293706"/>
            <a:ext cx="2479716" cy="351809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43" y="3429000"/>
            <a:ext cx="5755952" cy="3237723"/>
          </a:xfrm>
          <a:prstGeom prst="rect">
            <a:avLst/>
          </a:prstGeom>
        </p:spPr>
      </p:pic>
    </p:spTree>
    <p:extLst>
      <p:ext uri="{BB962C8B-B14F-4D97-AF65-F5344CB8AC3E}">
        <p14:creationId xmlns:p14="http://schemas.microsoft.com/office/powerpoint/2010/main" val="3059761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069424" cy="2256453"/>
          </a:xfrm>
        </p:spPr>
        <p:txBody>
          <a:bodyPr>
            <a:normAutofit lnSpcReduction="10000"/>
          </a:bodyPr>
          <a:lstStyle/>
          <a:p>
            <a:pPr marL="0" indent="0">
              <a:buNone/>
            </a:pPr>
            <a:r>
              <a:rPr lang="en-US" sz="2400" b="1" dirty="0">
                <a:solidFill>
                  <a:schemeClr val="bg1"/>
                </a:solidFill>
              </a:rPr>
              <a:t>Adventure</a:t>
            </a:r>
            <a:endParaRPr lang="en-US" sz="2400" dirty="0">
              <a:solidFill>
                <a:schemeClr val="bg1"/>
              </a:solidFill>
            </a:endParaRPr>
          </a:p>
          <a:p>
            <a:pPr marL="0" indent="0">
              <a:buFont typeface="Wingdings" pitchFamily="2" charset="2"/>
              <a:buChar char="Ø"/>
            </a:pPr>
            <a:r>
              <a:rPr lang="en-US" sz="1800" dirty="0">
                <a:solidFill>
                  <a:schemeClr val="bg1"/>
                </a:solidFill>
              </a:rPr>
              <a:t>Adventure games were some of earliest games created; Beginning with the text adventure Colossal Cave Adventure in the1970s, that game was originally titled simply “Adventure,” and is the namesake of the genre.</a:t>
            </a:r>
          </a:p>
          <a:p>
            <a:pPr marL="0" indent="0">
              <a:buFont typeface="Wingdings" pitchFamily="2" charset="2"/>
              <a:buChar char="Ø"/>
            </a:pPr>
            <a:r>
              <a:rPr lang="en-US" sz="1800" dirty="0">
                <a:solidFill>
                  <a:schemeClr val="bg1"/>
                </a:solidFill>
              </a:rPr>
              <a:t> Over time, graphics have been introduced to the genre and interface has evolved.</a:t>
            </a:r>
          </a:p>
          <a:p>
            <a:pPr marL="0" indent="0">
              <a:buNone/>
            </a:pPr>
            <a:endParaRPr lang="en-US" dirty="0">
              <a:solidFill>
                <a:schemeClr val="bg1"/>
              </a:solidFill>
            </a:endParaRPr>
          </a:p>
        </p:txBody>
      </p:sp>
      <p:sp>
        <p:nvSpPr>
          <p:cNvPr id="4" name="TextBox 3"/>
          <p:cNvSpPr txBox="1"/>
          <p:nvPr/>
        </p:nvSpPr>
        <p:spPr>
          <a:xfrm>
            <a:off x="533400" y="2463281"/>
            <a:ext cx="7865706" cy="4216539"/>
          </a:xfrm>
          <a:prstGeom prst="rect">
            <a:avLst/>
          </a:prstGeom>
          <a:noFill/>
        </p:spPr>
        <p:txBody>
          <a:bodyPr wrap="square" rtlCol="0">
            <a:spAutoFit/>
          </a:bodyPr>
          <a:lstStyle/>
          <a:p>
            <a:r>
              <a:rPr lang="en-US" sz="2400" b="1" dirty="0">
                <a:solidFill>
                  <a:schemeClr val="bg1"/>
                </a:solidFill>
              </a:rPr>
              <a:t>Shooter </a:t>
            </a:r>
          </a:p>
          <a:p>
            <a:endParaRPr lang="en-US" sz="1000" dirty="0">
              <a:solidFill>
                <a:schemeClr val="bg1"/>
              </a:solidFill>
            </a:endParaRPr>
          </a:p>
          <a:p>
            <a:pPr>
              <a:buFont typeface="Wingdings" pitchFamily="2" charset="2"/>
              <a:buChar char="Ø"/>
            </a:pPr>
            <a:r>
              <a:rPr lang="en-US" dirty="0">
                <a:solidFill>
                  <a:schemeClr val="bg1"/>
                </a:solidFill>
              </a:rPr>
              <a:t>A shooter game focuses primarily on combat involving projectile weapons, such as guns and missiles.</a:t>
            </a:r>
          </a:p>
          <a:p>
            <a:pPr>
              <a:buFont typeface="Wingdings" pitchFamily="2" charset="2"/>
              <a:buChar char="Ø"/>
            </a:pPr>
            <a:r>
              <a:rPr lang="en-US" dirty="0">
                <a:solidFill>
                  <a:schemeClr val="bg1"/>
                </a:solidFill>
              </a:rPr>
              <a:t> They can be divided into first-person shooters use light gun technology. </a:t>
            </a:r>
          </a:p>
          <a:p>
            <a:pPr>
              <a:buFont typeface="Wingdings" pitchFamily="2" charset="2"/>
              <a:buChar char="Ø"/>
            </a:pPr>
            <a:r>
              <a:rPr lang="en-US" dirty="0">
                <a:solidFill>
                  <a:schemeClr val="bg1"/>
                </a:solidFill>
              </a:rPr>
              <a:t>First-person shooter video games, commonly known as FPs, emphasize shooting and combat from the perspective of the character controlled by the player. </a:t>
            </a:r>
          </a:p>
          <a:p>
            <a:pPr>
              <a:buFont typeface="Wingdings" pitchFamily="2" charset="2"/>
              <a:buChar char="Ø"/>
            </a:pPr>
            <a:r>
              <a:rPr lang="en-US" dirty="0">
                <a:solidFill>
                  <a:schemeClr val="bg1"/>
                </a:solidFill>
              </a:rPr>
              <a:t>Tactical shooters are variations on the first-and third-person shooter genre, which focus on realism and emphasize tactical play such as planning and teamwork.</a:t>
            </a:r>
          </a:p>
          <a:p>
            <a:pPr>
              <a:buFont typeface="Wingdings" pitchFamily="2" charset="2"/>
              <a:buChar char="Ø"/>
            </a:pPr>
            <a:r>
              <a:rPr lang="en-US" dirty="0">
                <a:solidFill>
                  <a:schemeClr val="bg1"/>
                </a:solidFill>
              </a:rPr>
              <a:t>Third-person shooter video games, known as TPSs, emphasize shooting and combat from a camera perspective in which the player character is seen at a distance. </a:t>
            </a:r>
          </a:p>
        </p:txBody>
      </p:sp>
    </p:spTree>
    <p:extLst>
      <p:ext uri="{BB962C8B-B14F-4D97-AF65-F5344CB8AC3E}">
        <p14:creationId xmlns:p14="http://schemas.microsoft.com/office/powerpoint/2010/main" val="1729616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401</TotalTime>
  <Words>1817</Words>
  <Application>Microsoft Office PowerPoint</Application>
  <PresentationFormat>On-screen Show (4:3)</PresentationFormat>
  <Paragraphs>117</Paragraphs>
  <Slides>24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 Rounded MT Bold</vt:lpstr>
      <vt:lpstr>Bodoni MT Black</vt:lpstr>
      <vt:lpstr>Calibri</vt:lpstr>
      <vt:lpstr>Cambria</vt:lpstr>
      <vt:lpstr>Century Gothic</vt:lpstr>
      <vt:lpstr>Comic Sans MS</vt:lpstr>
      <vt:lpstr>Times New Roman</vt:lpstr>
      <vt:lpstr>Wingdings</vt:lpstr>
      <vt:lpstr>Wingdings 3</vt:lpstr>
      <vt:lpstr>Slice</vt:lpstr>
      <vt:lpstr>PowerPoint Presentation</vt:lpstr>
      <vt:lpstr>                        Presentation          on             “ Video games          &amp;    exploration of different             categories ”       </vt:lpstr>
      <vt:lpstr>PowerPoint Presentation</vt:lpstr>
      <vt:lpstr> Overview of today’s presentation</vt:lpstr>
      <vt:lpstr>PowerPoint Presentation</vt:lpstr>
      <vt:lpstr>Introduction : </vt:lpstr>
      <vt:lpstr>Body  action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Question &amp; answer session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48</cp:revision>
  <dcterms:created xsi:type="dcterms:W3CDTF">2016-12-08T17:39:48Z</dcterms:created>
  <dcterms:modified xsi:type="dcterms:W3CDTF">2016-12-09T15:48:12Z</dcterms:modified>
</cp:coreProperties>
</file>